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321" r:id="rId3"/>
    <p:sldId id="258" r:id="rId4"/>
    <p:sldId id="259" r:id="rId5"/>
    <p:sldId id="312" r:id="rId6"/>
    <p:sldId id="313" r:id="rId7"/>
    <p:sldId id="322" r:id="rId8"/>
    <p:sldId id="314" r:id="rId9"/>
    <p:sldId id="315" r:id="rId10"/>
    <p:sldId id="334" r:id="rId11"/>
    <p:sldId id="335" r:id="rId12"/>
    <p:sldId id="323" r:id="rId13"/>
    <p:sldId id="316" r:id="rId14"/>
    <p:sldId id="317" r:id="rId15"/>
    <p:sldId id="318" r:id="rId16"/>
    <p:sldId id="319" r:id="rId17"/>
    <p:sldId id="320" r:id="rId18"/>
    <p:sldId id="324" r:id="rId19"/>
    <p:sldId id="325" r:id="rId20"/>
    <p:sldId id="326" r:id="rId21"/>
    <p:sldId id="327" r:id="rId22"/>
    <p:sldId id="328" r:id="rId23"/>
    <p:sldId id="332" r:id="rId24"/>
    <p:sldId id="329" r:id="rId25"/>
    <p:sldId id="330" r:id="rId26"/>
    <p:sldId id="331" r:id="rId27"/>
    <p:sldId id="336" r:id="rId28"/>
    <p:sldId id="338" r:id="rId29"/>
    <p:sldId id="339" r:id="rId30"/>
    <p:sldId id="337" r:id="rId31"/>
    <p:sldId id="352" r:id="rId32"/>
    <p:sldId id="260" r:id="rId33"/>
    <p:sldId id="296" r:id="rId34"/>
    <p:sldId id="297" r:id="rId35"/>
    <p:sldId id="298" r:id="rId36"/>
    <p:sldId id="299" r:id="rId37"/>
    <p:sldId id="300" r:id="rId38"/>
    <p:sldId id="301" r:id="rId39"/>
    <p:sldId id="302" r:id="rId40"/>
    <p:sldId id="308" r:id="rId41"/>
    <p:sldId id="309" r:id="rId42"/>
    <p:sldId id="310" r:id="rId43"/>
    <p:sldId id="311" r:id="rId44"/>
    <p:sldId id="306" r:id="rId45"/>
    <p:sldId id="307" r:id="rId46"/>
    <p:sldId id="340" r:id="rId47"/>
    <p:sldId id="341" r:id="rId48"/>
    <p:sldId id="342" r:id="rId49"/>
    <p:sldId id="343" r:id="rId50"/>
    <p:sldId id="344" r:id="rId51"/>
    <p:sldId id="345" r:id="rId52"/>
    <p:sldId id="346" r:id="rId53"/>
    <p:sldId id="351" r:id="rId54"/>
    <p:sldId id="347" r:id="rId55"/>
    <p:sldId id="348" r:id="rId56"/>
    <p:sldId id="349" r:id="rId57"/>
    <p:sldId id="350" r:id="rId58"/>
    <p:sldId id="269" r:id="rId59"/>
  </p:sldIdLst>
  <p:sldSz cx="18288000" cy="10287000"/>
  <p:notesSz cx="6858000" cy="9144000"/>
  <p:embeddedFontLst>
    <p:embeddedFont>
      <p:font typeface="Calibri" panose="020F0502020204030204" pitchFamily="34" charset="0"/>
      <p:regular r:id="rId61"/>
      <p:bold r:id="rId62"/>
      <p:italic r:id="rId63"/>
      <p:boldItalic r:id="rId64"/>
    </p:embeddedFont>
    <p:embeddedFont>
      <p:font typeface="Montserrat Classic" panose="020B0604020202020204" charset="0"/>
      <p:regular r:id="rId65"/>
    </p:embeddedFont>
    <p:embeddedFont>
      <p:font typeface="Montserrat Classic Bold"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A9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3" autoAdjust="0"/>
    <p:restoredTop sz="90719" autoAdjust="0"/>
  </p:normalViewPr>
  <p:slideViewPr>
    <p:cSldViewPr>
      <p:cViewPr varScale="1">
        <p:scale>
          <a:sx n="42" d="100"/>
          <a:sy n="42" d="100"/>
        </p:scale>
        <p:origin x="30"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045A8-34C0-491F-9E7A-A80BC1FC6190}"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48F34-E01F-42BF-AEBF-C35607B3CBEE}" type="slidenum">
              <a:rPr lang="en-US" smtClean="0"/>
              <a:t>‹N°›</a:t>
            </a:fld>
            <a:endParaRPr lang="en-US"/>
          </a:p>
        </p:txBody>
      </p:sp>
    </p:spTree>
    <p:extLst>
      <p:ext uri="{BB962C8B-B14F-4D97-AF65-F5344CB8AC3E}">
        <p14:creationId xmlns:p14="http://schemas.microsoft.com/office/powerpoint/2010/main" val="226093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svg"/><Relationship Id="rId7"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svg"/><Relationship Id="rId7"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svg"/><Relationship Id="rId7"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0815" y="7737746"/>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870519">
            <a:off x="14246323" y="4439874"/>
            <a:ext cx="9981043" cy="9072550"/>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28600" y="10696501"/>
            <a:ext cx="14400016" cy="3137123"/>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51032" y="3869117"/>
            <a:ext cx="13258799" cy="2954655"/>
          </a:xfrm>
          <a:prstGeom prst="rect">
            <a:avLst/>
          </a:prstGeom>
        </p:spPr>
        <p:txBody>
          <a:bodyPr wrap="square" lIns="0" tIns="0" rIns="0" bIns="0" rtlCol="0" anchor="t">
            <a:spAutoFit/>
          </a:bodyPr>
          <a:lstStyle/>
          <a:p>
            <a:pPr algn="l"/>
            <a:r>
              <a:rPr lang="fr-FR" sz="4800" b="1" dirty="0">
                <a:solidFill>
                  <a:srgbClr val="FF0000"/>
                </a:solidFill>
                <a:latin typeface="Montserrat Classic Bold"/>
              </a:rPr>
              <a:t>Optimisation Innovante de L’Espace : </a:t>
            </a:r>
            <a:r>
              <a:rPr lang="fr-FR" sz="4800" b="1" dirty="0">
                <a:solidFill>
                  <a:srgbClr val="004AAD"/>
                </a:solidFill>
                <a:latin typeface="Montserrat Classic Bold"/>
              </a:rPr>
              <a:t>Conception et Test d'Embases </a:t>
            </a:r>
            <a:r>
              <a:rPr lang="fr-FR" sz="4800" b="1" dirty="0">
                <a:solidFill>
                  <a:srgbClr val="FFC000"/>
                </a:solidFill>
                <a:latin typeface="Montserrat Classic Bold"/>
              </a:rPr>
              <a:t>Pliables</a:t>
            </a:r>
            <a:r>
              <a:rPr lang="fr-FR" sz="4800" b="1" dirty="0">
                <a:solidFill>
                  <a:srgbClr val="004AAD"/>
                </a:solidFill>
                <a:latin typeface="Montserrat Classic Bold"/>
              </a:rPr>
              <a:t> et </a:t>
            </a:r>
            <a:r>
              <a:rPr lang="fr-FR" sz="4800" b="1" dirty="0">
                <a:solidFill>
                  <a:srgbClr val="FFC000"/>
                </a:solidFill>
                <a:latin typeface="Montserrat Classic Bold"/>
              </a:rPr>
              <a:t>Empilables</a:t>
            </a:r>
            <a:r>
              <a:rPr lang="fr-FR" sz="4800" b="1" dirty="0">
                <a:solidFill>
                  <a:srgbClr val="004AAD"/>
                </a:solidFill>
                <a:latin typeface="Montserrat Classic Bold"/>
              </a:rPr>
              <a:t> pour les Exigences Logistiques d'</a:t>
            </a:r>
            <a:r>
              <a:rPr lang="fr-FR" sz="4800" b="1" dirty="0">
                <a:solidFill>
                  <a:srgbClr val="FF0000"/>
                </a:solidFill>
                <a:latin typeface="Montserrat Classic Bold"/>
              </a:rPr>
              <a:t>Alstom</a:t>
            </a:r>
            <a:r>
              <a:rPr lang="fr-FR" sz="4800" b="1" dirty="0">
                <a:solidFill>
                  <a:srgbClr val="004AAD"/>
                </a:solidFill>
                <a:latin typeface="Montserrat Classic Bold"/>
              </a:rPr>
              <a:t> </a:t>
            </a:r>
            <a:endParaRPr lang="en-US" sz="4800" b="1" dirty="0">
              <a:solidFill>
                <a:srgbClr val="004AAD"/>
              </a:solidFill>
              <a:latin typeface="Montserrat Classic Bold"/>
              <a:sym typeface="Montserrat Classic Bold"/>
            </a:endParaRPr>
          </a:p>
        </p:txBody>
      </p:sp>
      <p:sp>
        <p:nvSpPr>
          <p:cNvPr id="9" name="TextBox 3">
            <a:extLst>
              <a:ext uri="{FF2B5EF4-FFF2-40B4-BE49-F238E27FC236}">
                <a16:creationId xmlns:a16="http://schemas.microsoft.com/office/drawing/2014/main" id="{64FDD779-CB60-4FAB-BBFF-6768B7363190}"/>
              </a:ext>
            </a:extLst>
          </p:cNvPr>
          <p:cNvSpPr txBox="1"/>
          <p:nvPr/>
        </p:nvSpPr>
        <p:spPr>
          <a:xfrm>
            <a:off x="4150346" y="7392192"/>
            <a:ext cx="9846086" cy="1395510"/>
          </a:xfrm>
          <a:prstGeom prst="rect">
            <a:avLst/>
          </a:prstGeom>
        </p:spPr>
        <p:txBody>
          <a:bodyPr lIns="0" tIns="0" rIns="0" bIns="0" rtlCol="0" anchor="t">
            <a:spAutoFit/>
          </a:bodyPr>
          <a:lstStyle/>
          <a:p>
            <a:pPr algn="ctr">
              <a:lnSpc>
                <a:spcPts val="11573"/>
              </a:lnSpc>
            </a:pPr>
            <a:endParaRPr lang="en-US" sz="8265" dirty="0">
              <a:solidFill>
                <a:srgbClr val="004AAD"/>
              </a:solidFill>
              <a:latin typeface="League Spartan Bold"/>
            </a:endParaRPr>
          </a:p>
        </p:txBody>
      </p:sp>
      <p:pic>
        <p:nvPicPr>
          <p:cNvPr id="11" name="Picture 4" descr="Université Hassan 2 de Casablanca Maroc Logo Vector - (.Ai ...">
            <a:extLst>
              <a:ext uri="{FF2B5EF4-FFF2-40B4-BE49-F238E27FC236}">
                <a16:creationId xmlns:a16="http://schemas.microsoft.com/office/drawing/2014/main" id="{4D98B614-5EA8-46BB-B048-318EB3FB3D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931" y="373475"/>
            <a:ext cx="2979132" cy="22911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FA4D168F-FBB1-494C-9A31-8BBE574C1D51}"/>
              </a:ext>
            </a:extLst>
          </p:cNvPr>
          <p:cNvSpPr>
            <a:spLocks noChangeArrowheads="1"/>
          </p:cNvSpPr>
          <p:nvPr/>
        </p:nvSpPr>
        <p:spPr bwMode="auto">
          <a:xfrm>
            <a:off x="1194010" y="7550133"/>
            <a:ext cx="4947776"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45" eaLnBrk="0" fontAlgn="base" hangingPunct="0">
              <a:spcBef>
                <a:spcPct val="0"/>
              </a:spcBef>
              <a:spcAft>
                <a:spcPct val="0"/>
              </a:spcAft>
            </a:pPr>
            <a:endParaRPr lang="fr-FR" altLang="fr-FR" sz="1400" dirty="0">
              <a:latin typeface="Times New Roman" panose="02020603050405020304" pitchFamily="18" charset="0"/>
              <a:ea typeface="Calibri" panose="020F0502020204030204" pitchFamily="34" charset="0"/>
              <a:cs typeface="Times New Roman" panose="02020603050405020304" pitchFamily="18" charset="0"/>
            </a:endParaRPr>
          </a:p>
          <a:p>
            <a:pPr defTabSz="914445" eaLnBrk="0" fontAlgn="base" hangingPunct="0">
              <a:spcBef>
                <a:spcPct val="0"/>
              </a:spcBef>
              <a:spcAft>
                <a:spcPct val="0"/>
              </a:spcAft>
            </a:pPr>
            <a:r>
              <a:rPr lang="fr-FR" altLang="fr-FR" sz="2400" b="1" dirty="0">
                <a:solidFill>
                  <a:srgbClr val="004AAD"/>
                </a:solidFill>
                <a:latin typeface="Montserrat Classic Bold"/>
              </a:rPr>
              <a:t>Réalisé par :</a:t>
            </a:r>
          </a:p>
          <a:p>
            <a:pPr defTabSz="914445" eaLnBrk="0" fontAlgn="base" hangingPunct="0">
              <a:spcBef>
                <a:spcPct val="0"/>
              </a:spcBef>
              <a:spcAft>
                <a:spcPct val="0"/>
              </a:spcAft>
            </a:pPr>
            <a:endParaRPr lang="fr-FR" altLang="fr-FR" sz="2400" b="1" dirty="0">
              <a:latin typeface="Times New Roman" panose="02020603050405020304" pitchFamily="18" charset="0"/>
              <a:ea typeface="Calibri" panose="020F0502020204030204" pitchFamily="34" charset="0"/>
              <a:cs typeface="Times New Roman" panose="02020603050405020304" pitchFamily="18" charset="0"/>
            </a:endParaRPr>
          </a:p>
          <a:p>
            <a:pPr defTabSz="914445" eaLnBrk="0" fontAlgn="base" hangingPunct="0">
              <a:spcBef>
                <a:spcPct val="0"/>
              </a:spcBef>
              <a:spcAft>
                <a:spcPct val="0"/>
              </a:spcAft>
            </a:pPr>
            <a:r>
              <a:rPr lang="fr-FR" altLang="fr-FR" sz="2400" b="1" i="1" dirty="0">
                <a:solidFill>
                  <a:srgbClr val="004AAD"/>
                </a:solidFill>
                <a:latin typeface="Montserrat Classic Bold"/>
              </a:rPr>
              <a:t>KHERBECH Rachid</a:t>
            </a:r>
          </a:p>
        </p:txBody>
      </p:sp>
      <p:sp>
        <p:nvSpPr>
          <p:cNvPr id="16" name="Sous-titre 2">
            <a:extLst>
              <a:ext uri="{FF2B5EF4-FFF2-40B4-BE49-F238E27FC236}">
                <a16:creationId xmlns:a16="http://schemas.microsoft.com/office/drawing/2014/main" id="{87C48D91-5108-4FB1-9B91-74C6D2006483}"/>
              </a:ext>
            </a:extLst>
          </p:cNvPr>
          <p:cNvSpPr txBox="1">
            <a:spLocks/>
          </p:cNvSpPr>
          <p:nvPr/>
        </p:nvSpPr>
        <p:spPr>
          <a:xfrm>
            <a:off x="2778845" y="2237180"/>
            <a:ext cx="13258800" cy="1616636"/>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kern="0" dirty="0">
                <a:solidFill>
                  <a:sysClr val="windowText" lastClr="000000"/>
                </a:solidFill>
              </a:rPr>
              <a:t> </a:t>
            </a:r>
          </a:p>
        </p:txBody>
      </p:sp>
      <p:sp>
        <p:nvSpPr>
          <p:cNvPr id="17" name="Sous-titre 2">
            <a:extLst>
              <a:ext uri="{FF2B5EF4-FFF2-40B4-BE49-F238E27FC236}">
                <a16:creationId xmlns:a16="http://schemas.microsoft.com/office/drawing/2014/main" id="{BA385436-7714-445C-9E72-DD39D5F065CF}"/>
              </a:ext>
            </a:extLst>
          </p:cNvPr>
          <p:cNvSpPr txBox="1">
            <a:spLocks/>
          </p:cNvSpPr>
          <p:nvPr/>
        </p:nvSpPr>
        <p:spPr>
          <a:xfrm>
            <a:off x="2482088" y="400308"/>
            <a:ext cx="13182600" cy="139062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sz="2801" dirty="0">
                <a:latin typeface="Times New Roman" panose="02020603050405020304" pitchFamily="18" charset="0"/>
                <a:cs typeface="Times New Roman" panose="02020603050405020304" pitchFamily="18" charset="0"/>
              </a:rPr>
              <a:t>Université Hassan II de Casablanca</a:t>
            </a:r>
          </a:p>
          <a:p>
            <a:pPr algn="ctr"/>
            <a:r>
              <a:rPr lang="fr-FR" sz="2801" dirty="0">
                <a:latin typeface="Times New Roman" panose="02020603050405020304" pitchFamily="18" charset="0"/>
                <a:cs typeface="Times New Roman" panose="02020603050405020304" pitchFamily="18" charset="0"/>
              </a:rPr>
              <a:t> Ecole normale supérieure de l’enseignement </a:t>
            </a:r>
          </a:p>
          <a:p>
            <a:pPr algn="ctr"/>
            <a:r>
              <a:rPr lang="fr-FR" sz="2801" dirty="0">
                <a:latin typeface="Times New Roman" panose="02020603050405020304" pitchFamily="18" charset="0"/>
                <a:cs typeface="Times New Roman" panose="02020603050405020304" pitchFamily="18" charset="0"/>
              </a:rPr>
              <a:t>technique de Mohammedia</a:t>
            </a:r>
            <a:endParaRPr lang="fr-FR" sz="280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9" name="Sous-titre 2">
            <a:extLst>
              <a:ext uri="{FF2B5EF4-FFF2-40B4-BE49-F238E27FC236}">
                <a16:creationId xmlns:a16="http://schemas.microsoft.com/office/drawing/2014/main" id="{6400F38C-B423-481F-89D7-BD6B88F5EE9E}"/>
              </a:ext>
            </a:extLst>
          </p:cNvPr>
          <p:cNvSpPr txBox="1">
            <a:spLocks/>
          </p:cNvSpPr>
          <p:nvPr/>
        </p:nvSpPr>
        <p:spPr>
          <a:xfrm>
            <a:off x="2475077" y="2107666"/>
            <a:ext cx="13182600" cy="139062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sz="2801" dirty="0">
                <a:latin typeface="Times New Roman" panose="02020603050405020304" pitchFamily="18" charset="0"/>
                <a:cs typeface="Times New Roman" panose="02020603050405020304" pitchFamily="18" charset="0"/>
              </a:rPr>
              <a:t>Département : Génie mécanique </a:t>
            </a:r>
          </a:p>
          <a:p>
            <a:pPr algn="ctr"/>
            <a:r>
              <a:rPr lang="fr-FR" sz="3600" b="1" dirty="0">
                <a:latin typeface="Times New Roman" panose="02020603050405020304" pitchFamily="18" charset="0"/>
                <a:ea typeface="Tahoma" panose="020B0604030504040204" pitchFamily="34" charset="0"/>
                <a:cs typeface="Times New Roman" panose="02020603050405020304" pitchFamily="18" charset="0"/>
              </a:rPr>
              <a:t>MS – MRMI – 2ème Année</a:t>
            </a:r>
            <a:endParaRPr lang="fr-FR" sz="4800" kern="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BD32F736-C79D-43E8-BDEF-5469FF2D8AAC}"/>
              </a:ext>
            </a:extLst>
          </p:cNvPr>
          <p:cNvCxnSpPr>
            <a:cxnSpLocks/>
          </p:cNvCxnSpPr>
          <p:nvPr/>
        </p:nvCxnSpPr>
        <p:spPr>
          <a:xfrm>
            <a:off x="4495800" y="7662032"/>
            <a:ext cx="0" cy="1703616"/>
          </a:xfrm>
          <a:prstGeom prst="line">
            <a:avLst/>
          </a:prstGeom>
        </p:spPr>
        <p:style>
          <a:lnRef idx="3">
            <a:schemeClr val="accent1"/>
          </a:lnRef>
          <a:fillRef idx="0">
            <a:schemeClr val="accent1"/>
          </a:fillRef>
          <a:effectRef idx="2">
            <a:schemeClr val="accent1"/>
          </a:effectRef>
          <a:fontRef idx="minor">
            <a:schemeClr val="tx1"/>
          </a:fontRef>
        </p:style>
      </p:cxnSp>
      <p:pic>
        <p:nvPicPr>
          <p:cNvPr id="25" name="Picture 2" descr="Ecole Normale Supérieure de l'Enseignement technique ...">
            <a:extLst>
              <a:ext uri="{FF2B5EF4-FFF2-40B4-BE49-F238E27FC236}">
                <a16:creationId xmlns:a16="http://schemas.microsoft.com/office/drawing/2014/main" id="{32659CBD-FDDA-4A3C-B710-268ABD971B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836" t="31655" r="18003" b="35075"/>
          <a:stretch/>
        </p:blipFill>
        <p:spPr bwMode="auto">
          <a:xfrm>
            <a:off x="13996432" y="301350"/>
            <a:ext cx="3733975" cy="21723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4A5AD0-8DE1-4571-A233-DB52C26F0A3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543819" y="2750368"/>
            <a:ext cx="4538208" cy="4538208"/>
          </a:xfrm>
          <a:prstGeom prst="rect">
            <a:avLst/>
          </a:prstGeom>
        </p:spPr>
      </p:pic>
      <p:pic>
        <p:nvPicPr>
          <p:cNvPr id="13" name="Picture 12">
            <a:extLst>
              <a:ext uri="{FF2B5EF4-FFF2-40B4-BE49-F238E27FC236}">
                <a16:creationId xmlns:a16="http://schemas.microsoft.com/office/drawing/2014/main" id="{58BD7D73-AC6B-4623-BB44-F2DFB83279F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177199" y="5726208"/>
            <a:ext cx="5240393" cy="3493595"/>
          </a:xfrm>
          <a:prstGeom prst="rect">
            <a:avLst/>
          </a:prstGeom>
        </p:spPr>
      </p:pic>
      <p:sp>
        <p:nvSpPr>
          <p:cNvPr id="23" name="Freeform 2">
            <a:extLst>
              <a:ext uri="{FF2B5EF4-FFF2-40B4-BE49-F238E27FC236}">
                <a16:creationId xmlns:a16="http://schemas.microsoft.com/office/drawing/2014/main" id="{615E7D4D-00C0-498B-9C55-A82CA119B37A}"/>
              </a:ext>
            </a:extLst>
          </p:cNvPr>
          <p:cNvSpPr/>
          <p:nvPr/>
        </p:nvSpPr>
        <p:spPr>
          <a:xfrm>
            <a:off x="4638361" y="7737746"/>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Rectangle 4">
            <a:extLst>
              <a:ext uri="{FF2B5EF4-FFF2-40B4-BE49-F238E27FC236}">
                <a16:creationId xmlns:a16="http://schemas.microsoft.com/office/drawing/2014/main" id="{38F4DECD-6B91-43CC-9AFF-4D9D5A389F88}"/>
              </a:ext>
            </a:extLst>
          </p:cNvPr>
          <p:cNvSpPr>
            <a:spLocks noChangeArrowheads="1"/>
          </p:cNvSpPr>
          <p:nvPr/>
        </p:nvSpPr>
        <p:spPr bwMode="auto">
          <a:xfrm>
            <a:off x="5325362" y="7571096"/>
            <a:ext cx="494777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45" eaLnBrk="0" fontAlgn="base" hangingPunct="0">
              <a:spcBef>
                <a:spcPct val="0"/>
              </a:spcBef>
              <a:spcAft>
                <a:spcPct val="0"/>
              </a:spcAft>
            </a:pPr>
            <a:endParaRPr lang="fr-FR" altLang="fr-FR" sz="1400" dirty="0">
              <a:latin typeface="Times New Roman" panose="02020603050405020304" pitchFamily="18" charset="0"/>
              <a:ea typeface="Calibri" panose="020F0502020204030204" pitchFamily="34" charset="0"/>
              <a:cs typeface="Times New Roman" panose="02020603050405020304" pitchFamily="18" charset="0"/>
            </a:endParaRPr>
          </a:p>
          <a:p>
            <a:pPr defTabSz="914445" eaLnBrk="0" fontAlgn="base" hangingPunct="0">
              <a:spcBef>
                <a:spcPct val="0"/>
              </a:spcBef>
              <a:spcAft>
                <a:spcPct val="0"/>
              </a:spcAft>
            </a:pPr>
            <a:r>
              <a:rPr lang="fr-FR" altLang="fr-FR" sz="2400" b="1" dirty="0">
                <a:solidFill>
                  <a:srgbClr val="004AAD"/>
                </a:solidFill>
                <a:latin typeface="Montserrat Classic Bold"/>
              </a:rPr>
              <a:t>Encadre par :</a:t>
            </a:r>
          </a:p>
          <a:p>
            <a:pPr defTabSz="914445" eaLnBrk="0" fontAlgn="base" hangingPunct="0">
              <a:spcBef>
                <a:spcPct val="0"/>
              </a:spcBef>
              <a:spcAft>
                <a:spcPct val="0"/>
              </a:spcAft>
            </a:pPr>
            <a:endParaRPr lang="fr-FR" altLang="fr-FR" sz="2400" b="1" dirty="0">
              <a:latin typeface="Times New Roman" panose="02020603050405020304" pitchFamily="18" charset="0"/>
              <a:ea typeface="Calibri" panose="020F0502020204030204" pitchFamily="34" charset="0"/>
              <a:cs typeface="Times New Roman" panose="02020603050405020304" pitchFamily="18" charset="0"/>
            </a:endParaRPr>
          </a:p>
          <a:p>
            <a:pPr defTabSz="914445" eaLnBrk="0" fontAlgn="base" hangingPunct="0">
              <a:spcBef>
                <a:spcPct val="0"/>
              </a:spcBef>
              <a:spcAft>
                <a:spcPct val="0"/>
              </a:spcAft>
            </a:pPr>
            <a:r>
              <a:rPr lang="fr-FR" altLang="fr-FR" sz="2400" b="1" i="1" dirty="0" err="1">
                <a:solidFill>
                  <a:srgbClr val="004AAD"/>
                </a:solidFill>
                <a:latin typeface="Montserrat Classic Bold"/>
              </a:rPr>
              <a:t>Ing</a:t>
            </a:r>
            <a:r>
              <a:rPr lang="fr-FR" altLang="fr-FR" sz="2400" b="1" i="1" dirty="0">
                <a:solidFill>
                  <a:srgbClr val="004AAD"/>
                </a:solidFill>
                <a:latin typeface="Montserrat Classic Bold"/>
              </a:rPr>
              <a:t>. MOHSINI Ayoub</a:t>
            </a:r>
          </a:p>
          <a:p>
            <a:pPr defTabSz="914445" eaLnBrk="0" fontAlgn="base" hangingPunct="0">
              <a:spcBef>
                <a:spcPct val="0"/>
              </a:spcBef>
              <a:spcAft>
                <a:spcPct val="0"/>
              </a:spcAft>
            </a:pPr>
            <a:r>
              <a:rPr lang="fr-FR" altLang="fr-FR" sz="2400" b="1" i="1" dirty="0" err="1">
                <a:solidFill>
                  <a:srgbClr val="004AAD"/>
                </a:solidFill>
                <a:latin typeface="Montserrat Classic Bold"/>
              </a:rPr>
              <a:t>Ing</a:t>
            </a:r>
            <a:r>
              <a:rPr lang="fr-FR" altLang="fr-FR" sz="2400" b="1" i="1" dirty="0">
                <a:solidFill>
                  <a:srgbClr val="004AAD"/>
                </a:solidFill>
                <a:latin typeface="Montserrat Classic Bold"/>
              </a:rPr>
              <a:t>. OUAQDI  Oussama</a:t>
            </a:r>
          </a:p>
        </p:txBody>
      </p:sp>
      <p:cxnSp>
        <p:nvCxnSpPr>
          <p:cNvPr id="28" name="Straight Connector 27">
            <a:extLst>
              <a:ext uri="{FF2B5EF4-FFF2-40B4-BE49-F238E27FC236}">
                <a16:creationId xmlns:a16="http://schemas.microsoft.com/office/drawing/2014/main" id="{36BC6862-2D7E-4779-A9A0-B2BD638A6D1D}"/>
              </a:ext>
            </a:extLst>
          </p:cNvPr>
          <p:cNvCxnSpPr>
            <a:cxnSpLocks/>
          </p:cNvCxnSpPr>
          <p:nvPr/>
        </p:nvCxnSpPr>
        <p:spPr>
          <a:xfrm>
            <a:off x="9251280" y="7643974"/>
            <a:ext cx="0" cy="1703616"/>
          </a:xfrm>
          <a:prstGeom prst="line">
            <a:avLst/>
          </a:prstGeom>
        </p:spPr>
        <p:style>
          <a:lnRef idx="3">
            <a:schemeClr val="accent1"/>
          </a:lnRef>
          <a:fillRef idx="0">
            <a:schemeClr val="accent1"/>
          </a:fillRef>
          <a:effectRef idx="2">
            <a:schemeClr val="accent1"/>
          </a:effectRef>
          <a:fontRef idx="minor">
            <a:schemeClr val="tx1"/>
          </a:fontRef>
        </p:style>
      </p:cxnSp>
      <p:sp>
        <p:nvSpPr>
          <p:cNvPr id="29" name="Freeform 2">
            <a:extLst>
              <a:ext uri="{FF2B5EF4-FFF2-40B4-BE49-F238E27FC236}">
                <a16:creationId xmlns:a16="http://schemas.microsoft.com/office/drawing/2014/main" id="{46641C88-3D5D-4246-9D63-0E922E140D64}"/>
              </a:ext>
            </a:extLst>
          </p:cNvPr>
          <p:cNvSpPr/>
          <p:nvPr/>
        </p:nvSpPr>
        <p:spPr>
          <a:xfrm>
            <a:off x="9393841" y="7719688"/>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Rectangle 4">
            <a:extLst>
              <a:ext uri="{FF2B5EF4-FFF2-40B4-BE49-F238E27FC236}">
                <a16:creationId xmlns:a16="http://schemas.microsoft.com/office/drawing/2014/main" id="{BD54E357-F520-4E3F-A48F-DF67848797C7}"/>
              </a:ext>
            </a:extLst>
          </p:cNvPr>
          <p:cNvSpPr>
            <a:spLocks noChangeArrowheads="1"/>
          </p:cNvSpPr>
          <p:nvPr/>
        </p:nvSpPr>
        <p:spPr bwMode="auto">
          <a:xfrm>
            <a:off x="10130766" y="7550133"/>
            <a:ext cx="4947776"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45" eaLnBrk="0" fontAlgn="base" hangingPunct="0">
              <a:spcBef>
                <a:spcPct val="0"/>
              </a:spcBef>
              <a:spcAft>
                <a:spcPct val="0"/>
              </a:spcAft>
            </a:pPr>
            <a:endParaRPr lang="fr-FR" altLang="fr-FR" sz="1400" dirty="0">
              <a:latin typeface="Times New Roman" panose="02020603050405020304" pitchFamily="18" charset="0"/>
              <a:ea typeface="Calibri" panose="020F0502020204030204" pitchFamily="34" charset="0"/>
              <a:cs typeface="Times New Roman" panose="02020603050405020304" pitchFamily="18" charset="0"/>
            </a:endParaRPr>
          </a:p>
          <a:p>
            <a:pPr defTabSz="914445" eaLnBrk="0" fontAlgn="base" hangingPunct="0">
              <a:spcBef>
                <a:spcPct val="0"/>
              </a:spcBef>
              <a:spcAft>
                <a:spcPct val="0"/>
              </a:spcAft>
            </a:pPr>
            <a:r>
              <a:rPr lang="fr-FR" altLang="fr-FR" sz="2400" b="1" dirty="0">
                <a:solidFill>
                  <a:srgbClr val="004AAD"/>
                </a:solidFill>
                <a:latin typeface="Montserrat Classic Bold"/>
              </a:rPr>
              <a:t>Jury :</a:t>
            </a:r>
          </a:p>
          <a:p>
            <a:pPr defTabSz="914445" eaLnBrk="0" fontAlgn="base" hangingPunct="0">
              <a:spcBef>
                <a:spcPct val="0"/>
              </a:spcBef>
              <a:spcAft>
                <a:spcPct val="0"/>
              </a:spcAft>
            </a:pPr>
            <a:endParaRPr lang="fr-FR" altLang="fr-FR" sz="2400" b="1" dirty="0">
              <a:latin typeface="Times New Roman" panose="02020603050405020304" pitchFamily="18" charset="0"/>
              <a:cs typeface="Times New Roman" panose="02020603050405020304" pitchFamily="18" charset="0"/>
            </a:endParaRPr>
          </a:p>
          <a:p>
            <a:pPr defTabSz="914445" eaLnBrk="0" fontAlgn="base" hangingPunct="0">
              <a:spcBef>
                <a:spcPct val="0"/>
              </a:spcBef>
              <a:spcAft>
                <a:spcPct val="0"/>
              </a:spcAft>
            </a:pPr>
            <a:r>
              <a:rPr lang="fr-FR" altLang="fr-FR" sz="2400" b="1" i="1" dirty="0">
                <a:solidFill>
                  <a:srgbClr val="004AAD"/>
                </a:solidFill>
                <a:latin typeface="Montserrat Classic Bold"/>
              </a:rPr>
              <a:t>M</a:t>
            </a:r>
            <a:r>
              <a:rPr lang="fi-FI" sz="2400" b="1" i="1" dirty="0">
                <a:solidFill>
                  <a:srgbClr val="004AAD"/>
                </a:solidFill>
                <a:latin typeface="Montserrat Classic Bold"/>
              </a:rPr>
              <a:t>. CHAITI Hammadi </a:t>
            </a:r>
          </a:p>
          <a:p>
            <a:pPr defTabSz="914445" eaLnBrk="0" fontAlgn="base" hangingPunct="0">
              <a:spcBef>
                <a:spcPct val="0"/>
              </a:spcBef>
              <a:spcAft>
                <a:spcPct val="0"/>
              </a:spcAft>
            </a:pPr>
            <a:r>
              <a:rPr lang="fi-FI" sz="2400" b="1" i="1" dirty="0">
                <a:solidFill>
                  <a:srgbClr val="004AAD"/>
                </a:solidFill>
                <a:latin typeface="Montserrat Classic Bold"/>
              </a:rPr>
              <a:t>M. EL KIRI Yassine </a:t>
            </a:r>
          </a:p>
          <a:p>
            <a:pPr defTabSz="914445" eaLnBrk="0" fontAlgn="base" hangingPunct="0">
              <a:spcBef>
                <a:spcPct val="0"/>
              </a:spcBef>
              <a:spcAft>
                <a:spcPct val="0"/>
              </a:spcAft>
            </a:pPr>
            <a:r>
              <a:rPr lang="fi-FI" sz="2400" b="1" i="1" dirty="0">
                <a:solidFill>
                  <a:srgbClr val="004AAD"/>
                </a:solidFill>
                <a:latin typeface="Montserrat Classic Bold"/>
              </a:rPr>
              <a:t>Mme. HAJJI Hasna </a:t>
            </a:r>
            <a:endParaRPr lang="fr-FR" altLang="fr-FR" sz="2400" b="1" i="1" dirty="0">
              <a:solidFill>
                <a:srgbClr val="004AAD"/>
              </a:solidFill>
              <a:latin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3245152" y="3215612"/>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247900" y="3176775"/>
            <a:ext cx="9829800" cy="4878900"/>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En tant qu’assistant ingénieur en conception au sein du département de génie mécanique d'ALTEN, j’ai contribué à exploiter les modèles 3D fournis, adapter les solutions existantes et développer des supports et fixations sur mesure tout en assurant leur conformité aux exigences techniques. Mon rôle impliquait également une organisation rigoureuse des fichiers et un suivi quotidien de mes activités.</a:t>
            </a:r>
          </a:p>
          <a:p>
            <a:pPr>
              <a:lnSpc>
                <a:spcPct val="150000"/>
              </a:lnSpc>
            </a:pPr>
            <a:endParaRPr lang="fr-FR" sz="2400"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sp>
        <p:nvSpPr>
          <p:cNvPr id="10" name="TextBox 6">
            <a:extLst>
              <a:ext uri="{FF2B5EF4-FFF2-40B4-BE49-F238E27FC236}">
                <a16:creationId xmlns:a16="http://schemas.microsoft.com/office/drawing/2014/main" id="{15FA34D3-4397-4DE5-9466-763656CECA9C}"/>
              </a:ext>
            </a:extLst>
          </p:cNvPr>
          <p:cNvSpPr txBox="1"/>
          <p:nvPr/>
        </p:nvSpPr>
        <p:spPr>
          <a:xfrm>
            <a:off x="1600200" y="977326"/>
            <a:ext cx="111252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À propos mon rôle dans ce projet  </a:t>
            </a:r>
          </a:p>
        </p:txBody>
      </p:sp>
    </p:spTree>
    <p:extLst>
      <p:ext uri="{BB962C8B-B14F-4D97-AF65-F5344CB8AC3E}">
        <p14:creationId xmlns:p14="http://schemas.microsoft.com/office/powerpoint/2010/main" val="298627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800000">
            <a:off x="13465629" y="3086100"/>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197429" y="2400300"/>
            <a:ext cx="12268200" cy="7123168"/>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Les tâches spécifiques réalisées incluent :</a:t>
            </a:r>
          </a:p>
          <a:p>
            <a:pPr marL="342900" indent="-342900">
              <a:lnSpc>
                <a:spcPct val="150000"/>
              </a:lnSpc>
              <a:buFont typeface="Arial" panose="020B0604020202020204" pitchFamily="34" charset="0"/>
              <a:buChar char="•"/>
            </a:pPr>
            <a:endParaRPr lang="fr-FR" sz="2400" dirty="0">
              <a:solidFill>
                <a:srgbClr val="2E2E2E"/>
              </a:solidFill>
              <a:latin typeface="Montserrat Classic"/>
            </a:endParaRPr>
          </a:p>
          <a:p>
            <a:pPr marL="342900" indent="-342900">
              <a:lnSpc>
                <a:spcPct val="150000"/>
              </a:lnSpc>
              <a:buFont typeface="Arial" panose="020B0604020202020204" pitchFamily="34" charset="0"/>
              <a:buChar char="•"/>
            </a:pPr>
            <a:r>
              <a:rPr lang="fr-FR" sz="2400" dirty="0">
                <a:solidFill>
                  <a:srgbClr val="2E2E2E"/>
                </a:solidFill>
                <a:latin typeface="Montserrat Classic"/>
              </a:rPr>
              <a:t>Conception de supports personnalisés pour les composants transportés.</a:t>
            </a:r>
          </a:p>
          <a:p>
            <a:pPr marL="342900" indent="-342900">
              <a:lnSpc>
                <a:spcPct val="150000"/>
              </a:lnSpc>
              <a:buFont typeface="Arial" panose="020B0604020202020204" pitchFamily="34" charset="0"/>
              <a:buChar char="•"/>
            </a:pPr>
            <a:r>
              <a:rPr lang="fr-FR" sz="2400" dirty="0">
                <a:solidFill>
                  <a:srgbClr val="2E2E2E"/>
                </a:solidFill>
                <a:latin typeface="Montserrat Classic"/>
              </a:rPr>
              <a:t>Conversion de fichiers STP en formats modifiables pour la conception..</a:t>
            </a:r>
          </a:p>
          <a:p>
            <a:pPr marL="342900" indent="-342900">
              <a:lnSpc>
                <a:spcPct val="150000"/>
              </a:lnSpc>
              <a:buFont typeface="Arial" panose="020B0604020202020204" pitchFamily="34" charset="0"/>
              <a:buChar char="•"/>
            </a:pPr>
            <a:r>
              <a:rPr lang="fr-FR" sz="2400" dirty="0">
                <a:solidFill>
                  <a:srgbClr val="2E2E2E"/>
                </a:solidFill>
                <a:latin typeface="Montserrat Classic"/>
              </a:rPr>
              <a:t>Séparation des pièces à partir des assemblages et création de dessins 2D détaillés avec des spécifications techniques à des fins de production.</a:t>
            </a:r>
          </a:p>
          <a:p>
            <a:pPr>
              <a:lnSpc>
                <a:spcPct val="150000"/>
              </a:lnSpc>
              <a:buFont typeface="Arial" panose="020B0604020202020204" pitchFamily="34" charset="0"/>
              <a:buChar char="•"/>
            </a:pPr>
            <a:r>
              <a:rPr lang="fr-FR" sz="2400" dirty="0">
                <a:solidFill>
                  <a:srgbClr val="2E2E2E"/>
                </a:solidFill>
                <a:latin typeface="Montserrat Classic"/>
              </a:rPr>
              <a:t>   Réalisation de simulations statiques pour vérifier la résistance des embases.</a:t>
            </a:r>
          </a:p>
          <a:p>
            <a:pPr marL="342900" indent="-342900">
              <a:lnSpc>
                <a:spcPct val="150000"/>
              </a:lnSpc>
              <a:buFont typeface="Arial" panose="020B0604020202020204" pitchFamily="34" charset="0"/>
              <a:buChar char="•"/>
            </a:pPr>
            <a:r>
              <a:rPr lang="fr-FR" sz="2400" dirty="0">
                <a:solidFill>
                  <a:srgbClr val="2E2E2E"/>
                </a:solidFill>
                <a:latin typeface="Montserrat Classic"/>
              </a:rPr>
              <a:t>Utilisation de Fusion 360 pour la validation des simulations grâce à la résolution sur cloud.</a:t>
            </a:r>
          </a:p>
          <a:p>
            <a:pPr marL="342900" indent="-342900">
              <a:lnSpc>
                <a:spcPct val="150000"/>
              </a:lnSpc>
              <a:buFont typeface="Arial" panose="020B0604020202020204" pitchFamily="34" charset="0"/>
              <a:buChar char="•"/>
            </a:pPr>
            <a:r>
              <a:rPr lang="fr-FR" sz="2400" dirty="0">
                <a:solidFill>
                  <a:srgbClr val="2E2E2E"/>
                </a:solidFill>
                <a:latin typeface="Montserrat Classic"/>
              </a:rPr>
              <a:t>Ajustement des dimensions de l’embase en fonction des besoins des composants transportés.</a:t>
            </a:r>
          </a:p>
          <a:p>
            <a:pPr marL="342900" indent="-342900">
              <a:lnSpc>
                <a:spcPct val="150000"/>
              </a:lnSpc>
              <a:buFont typeface="Arial" panose="020B0604020202020204" pitchFamily="34" charset="0"/>
              <a:buChar char="•"/>
            </a:pPr>
            <a:r>
              <a:rPr lang="fr-FR" sz="2400" dirty="0">
                <a:solidFill>
                  <a:srgbClr val="2E2E2E"/>
                </a:solidFill>
                <a:latin typeface="Montserrat Classic"/>
              </a:rPr>
              <a:t>Rédaction de rapports quotidiens synthétisant les tâches et études réalisées.</a:t>
            </a:r>
          </a:p>
          <a:p>
            <a:pPr>
              <a:lnSpc>
                <a:spcPct val="150000"/>
              </a:lnSpc>
            </a:pPr>
            <a:r>
              <a:rPr lang="fr-FR" sz="2400" dirty="0">
                <a:solidFill>
                  <a:srgbClr val="2E2E2E"/>
                </a:solidFill>
                <a:latin typeface="Montserrat Classic"/>
              </a:rPr>
              <a:t>.</a:t>
            </a:r>
          </a:p>
        </p:txBody>
      </p:sp>
      <p:sp>
        <p:nvSpPr>
          <p:cNvPr id="10" name="TextBox 6">
            <a:extLst>
              <a:ext uri="{FF2B5EF4-FFF2-40B4-BE49-F238E27FC236}">
                <a16:creationId xmlns:a16="http://schemas.microsoft.com/office/drawing/2014/main" id="{15FA34D3-4397-4DE5-9466-763656CECA9C}"/>
              </a:ext>
            </a:extLst>
          </p:cNvPr>
          <p:cNvSpPr txBox="1"/>
          <p:nvPr/>
        </p:nvSpPr>
        <p:spPr>
          <a:xfrm>
            <a:off x="1600200" y="382532"/>
            <a:ext cx="111252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À propos mon rôle dans ce projet  </a:t>
            </a:r>
          </a:p>
        </p:txBody>
      </p:sp>
    </p:spTree>
    <p:extLst>
      <p:ext uri="{BB962C8B-B14F-4D97-AF65-F5344CB8AC3E}">
        <p14:creationId xmlns:p14="http://schemas.microsoft.com/office/powerpoint/2010/main" val="284091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1" name="TextBox 7">
            <a:extLst>
              <a:ext uri="{FF2B5EF4-FFF2-40B4-BE49-F238E27FC236}">
                <a16:creationId xmlns:a16="http://schemas.microsoft.com/office/drawing/2014/main" id="{C74A935C-CE98-4A6F-9A21-B906E0529109}"/>
              </a:ext>
            </a:extLst>
          </p:cNvPr>
          <p:cNvSpPr txBox="1"/>
          <p:nvPr/>
        </p:nvSpPr>
        <p:spPr>
          <a:xfrm>
            <a:off x="1790700" y="1943100"/>
            <a:ext cx="10515600" cy="4353179"/>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L’embase Alstom est une structure modulaire utilisée pour le transport de composants ferroviaires. Elle est composée de </a:t>
            </a:r>
            <a:r>
              <a:rPr lang="fr-FR" sz="2400" b="1" dirty="0">
                <a:solidFill>
                  <a:srgbClr val="2E2E2E"/>
                </a:solidFill>
                <a:latin typeface="Montserrat Classic"/>
              </a:rPr>
              <a:t>profils creux carrés </a:t>
            </a:r>
            <a:r>
              <a:rPr lang="fr-FR" sz="2400" dirty="0">
                <a:solidFill>
                  <a:srgbClr val="2E2E2E"/>
                </a:solidFill>
                <a:latin typeface="Montserrat Classic"/>
              </a:rPr>
              <a:t>en </a:t>
            </a:r>
            <a:r>
              <a:rPr lang="fr-FR" sz="2400" b="1" dirty="0">
                <a:solidFill>
                  <a:srgbClr val="2E2E2E"/>
                </a:solidFill>
                <a:latin typeface="Montserrat Classic"/>
              </a:rPr>
              <a:t>acier S235J2G3</a:t>
            </a:r>
            <a:r>
              <a:rPr lang="fr-FR" sz="2400" dirty="0">
                <a:solidFill>
                  <a:srgbClr val="2E2E2E"/>
                </a:solidFill>
                <a:latin typeface="Montserrat Classic"/>
              </a:rPr>
              <a:t>, de barres transversales et longitudinales pour assurer la stabilité, et de plaques d’acier pliées pour renforcer les jonctions. La base repose sur des montants verticaux soudés, et la plaque supérieure en bois OSB, fixée sur la structure en acier par des boulonnes, offrant une surface modulaire pour maintenir les équipements.</a:t>
            </a:r>
            <a:endParaRPr lang="en-US" sz="2400" dirty="0">
              <a:solidFill>
                <a:srgbClr val="2E2E2E"/>
              </a:solidFill>
              <a:latin typeface="Montserrat Classic"/>
              <a:sym typeface="Montserrat Classic"/>
            </a:endParaRPr>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020" y="3032372"/>
            <a:ext cx="10515600" cy="7458491"/>
          </a:xfrm>
          <a:prstGeom prst="rect">
            <a:avLst/>
          </a:prstGeom>
        </p:spPr>
      </p:pic>
      <p:sp>
        <p:nvSpPr>
          <p:cNvPr id="7" name="TextBox 6">
            <a:extLst>
              <a:ext uri="{FF2B5EF4-FFF2-40B4-BE49-F238E27FC236}">
                <a16:creationId xmlns:a16="http://schemas.microsoft.com/office/drawing/2014/main" id="{EBE62013-07C9-4F05-8451-A53CEBB0920E}"/>
              </a:ext>
            </a:extLst>
          </p:cNvPr>
          <p:cNvSpPr txBox="1"/>
          <p:nvPr/>
        </p:nvSpPr>
        <p:spPr>
          <a:xfrm>
            <a:off x="2133600" y="-7620"/>
            <a:ext cx="8928216"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À propos les embase d'Alstom</a:t>
            </a:r>
          </a:p>
        </p:txBody>
      </p:sp>
    </p:spTree>
    <p:extLst>
      <p:ext uri="{BB962C8B-B14F-4D97-AF65-F5344CB8AC3E}">
        <p14:creationId xmlns:p14="http://schemas.microsoft.com/office/powerpoint/2010/main" val="92262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pic>
        <p:nvPicPr>
          <p:cNvPr id="4" name="Image 3">
            <a:extLst>
              <a:ext uri="{FF2B5EF4-FFF2-40B4-BE49-F238E27FC236}">
                <a16:creationId xmlns:a16="http://schemas.microsoft.com/office/drawing/2014/main" id="{DCE28E34-10C6-4826-AF69-6DEC7F907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0" y="1800624"/>
            <a:ext cx="10439400" cy="6422069"/>
          </a:xfrm>
          <a:prstGeom prst="rect">
            <a:avLst/>
          </a:prstGeom>
        </p:spPr>
      </p:pic>
      <p:sp>
        <p:nvSpPr>
          <p:cNvPr id="8" name="TextBox 6">
            <a:extLst>
              <a:ext uri="{FF2B5EF4-FFF2-40B4-BE49-F238E27FC236}">
                <a16:creationId xmlns:a16="http://schemas.microsoft.com/office/drawing/2014/main" id="{988D14A9-C1EE-4B8C-A72E-46284DB4BF02}"/>
              </a:ext>
            </a:extLst>
          </p:cNvPr>
          <p:cNvSpPr txBox="1"/>
          <p:nvPr/>
        </p:nvSpPr>
        <p:spPr>
          <a:xfrm>
            <a:off x="4679892" y="8611084"/>
            <a:ext cx="8928216" cy="1253998"/>
          </a:xfrm>
          <a:prstGeom prst="rect">
            <a:avLst/>
          </a:prstGeom>
        </p:spPr>
        <p:txBody>
          <a:bodyPr wrap="square" lIns="0" tIns="0" rIns="0" bIns="0" rtlCol="0" anchor="t">
            <a:spAutoFit/>
          </a:bodyPr>
          <a:lstStyle/>
          <a:p>
            <a:pPr algn="ctr">
              <a:lnSpc>
                <a:spcPts val="11926"/>
              </a:lnSpc>
            </a:pPr>
            <a:r>
              <a:rPr lang="fr-FR" sz="4400" b="1" dirty="0">
                <a:solidFill>
                  <a:schemeClr val="tx2">
                    <a:lumMod val="60000"/>
                    <a:lumOff val="40000"/>
                  </a:schemeClr>
                </a:solidFill>
                <a:latin typeface="Montserrat Classic Bold"/>
              </a:rPr>
              <a:t>Exemple d'embase d'Alstom</a:t>
            </a:r>
          </a:p>
        </p:txBody>
      </p:sp>
      <p:pic>
        <p:nvPicPr>
          <p:cNvPr id="13" name="Image 12">
            <a:extLst>
              <a:ext uri="{FF2B5EF4-FFF2-40B4-BE49-F238E27FC236}">
                <a16:creationId xmlns:a16="http://schemas.microsoft.com/office/drawing/2014/main" id="{7B4AD8AE-F03E-42AC-8AD8-221E55894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0" y="1823484"/>
            <a:ext cx="10439400" cy="6192864"/>
          </a:xfrm>
          <a:prstGeom prst="rect">
            <a:avLst/>
          </a:prstGeom>
        </p:spPr>
      </p:pic>
      <p:sp>
        <p:nvSpPr>
          <p:cNvPr id="7" name="TextBox 6">
            <a:extLst>
              <a:ext uri="{FF2B5EF4-FFF2-40B4-BE49-F238E27FC236}">
                <a16:creationId xmlns:a16="http://schemas.microsoft.com/office/drawing/2014/main" id="{0E678B7E-0CFD-431F-B352-5653DC3D18C0}"/>
              </a:ext>
            </a:extLst>
          </p:cNvPr>
          <p:cNvSpPr txBox="1"/>
          <p:nvPr/>
        </p:nvSpPr>
        <p:spPr>
          <a:xfrm>
            <a:off x="1600200" y="223763"/>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spTree>
    <p:extLst>
      <p:ext uri="{BB962C8B-B14F-4D97-AF65-F5344CB8AC3E}">
        <p14:creationId xmlns:p14="http://schemas.microsoft.com/office/powerpoint/2010/main" val="39404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TextBox 6">
            <a:extLst>
              <a:ext uri="{FF2B5EF4-FFF2-40B4-BE49-F238E27FC236}">
                <a16:creationId xmlns:a16="http://schemas.microsoft.com/office/drawing/2014/main" id="{988D14A9-C1EE-4B8C-A72E-46284DB4BF02}"/>
              </a:ext>
            </a:extLst>
          </p:cNvPr>
          <p:cNvSpPr txBox="1"/>
          <p:nvPr/>
        </p:nvSpPr>
        <p:spPr>
          <a:xfrm>
            <a:off x="3924300" y="8611084"/>
            <a:ext cx="11169708" cy="1224181"/>
          </a:xfrm>
          <a:prstGeom prst="rect">
            <a:avLst/>
          </a:prstGeom>
        </p:spPr>
        <p:txBody>
          <a:bodyPr wrap="square" lIns="0" tIns="0" rIns="0" bIns="0" rtlCol="0" anchor="t">
            <a:spAutoFit/>
          </a:bodyPr>
          <a:lstStyle/>
          <a:p>
            <a:pPr algn="ctr">
              <a:lnSpc>
                <a:spcPts val="11926"/>
              </a:lnSpc>
            </a:pPr>
            <a:r>
              <a:rPr lang="fr-FR" sz="3200" b="1" dirty="0">
                <a:solidFill>
                  <a:schemeClr val="tx2">
                    <a:lumMod val="60000"/>
                    <a:lumOff val="40000"/>
                  </a:schemeClr>
                </a:solidFill>
                <a:latin typeface="Montserrat Classic Bold"/>
              </a:rPr>
              <a:t>La base en bois est ajouté OSB pour fixé les support</a:t>
            </a:r>
          </a:p>
        </p:txBody>
      </p:sp>
      <p:pic>
        <p:nvPicPr>
          <p:cNvPr id="9" name="Image 8">
            <a:extLst>
              <a:ext uri="{FF2B5EF4-FFF2-40B4-BE49-F238E27FC236}">
                <a16:creationId xmlns:a16="http://schemas.microsoft.com/office/drawing/2014/main" id="{72924DB5-E792-4540-B375-91372924A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800624"/>
            <a:ext cx="10439400" cy="6422069"/>
          </a:xfrm>
          <a:prstGeom prst="rect">
            <a:avLst/>
          </a:prstGeom>
        </p:spPr>
      </p:pic>
      <p:pic>
        <p:nvPicPr>
          <p:cNvPr id="5" name="Image 4">
            <a:extLst>
              <a:ext uri="{FF2B5EF4-FFF2-40B4-BE49-F238E27FC236}">
                <a16:creationId xmlns:a16="http://schemas.microsoft.com/office/drawing/2014/main" id="{FE7DF74E-D663-4E66-8EC0-91B0429D3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300" y="2705100"/>
            <a:ext cx="10439400" cy="6192864"/>
          </a:xfrm>
          <a:prstGeom prst="rect">
            <a:avLst/>
          </a:prstGeom>
        </p:spPr>
      </p:pic>
      <p:pic>
        <p:nvPicPr>
          <p:cNvPr id="12" name="Image 11">
            <a:extLst>
              <a:ext uri="{FF2B5EF4-FFF2-40B4-BE49-F238E27FC236}">
                <a16:creationId xmlns:a16="http://schemas.microsoft.com/office/drawing/2014/main" id="{D059B60E-6D42-4280-B3FD-63FC21EB06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6400" y="3124684"/>
            <a:ext cx="8266420" cy="5486400"/>
          </a:xfrm>
          <a:prstGeom prst="rect">
            <a:avLst/>
          </a:prstGeom>
        </p:spPr>
      </p:pic>
      <p:sp>
        <p:nvSpPr>
          <p:cNvPr id="10" name="TextBox 6">
            <a:extLst>
              <a:ext uri="{FF2B5EF4-FFF2-40B4-BE49-F238E27FC236}">
                <a16:creationId xmlns:a16="http://schemas.microsoft.com/office/drawing/2014/main" id="{C7F63981-CF5C-4165-956A-6F129B77D978}"/>
              </a:ext>
            </a:extLst>
          </p:cNvPr>
          <p:cNvSpPr txBox="1"/>
          <p:nvPr/>
        </p:nvSpPr>
        <p:spPr>
          <a:xfrm>
            <a:off x="1600200" y="223763"/>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spTree>
    <p:extLst>
      <p:ext uri="{BB962C8B-B14F-4D97-AF65-F5344CB8AC3E}">
        <p14:creationId xmlns:p14="http://schemas.microsoft.com/office/powerpoint/2010/main" val="55951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5BA9D08-125B-45FE-8C85-6D6D66364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54" y="2689469"/>
            <a:ext cx="10439400" cy="6192864"/>
          </a:xfrm>
          <a:prstGeom prst="rect">
            <a:avLst/>
          </a:prstGeom>
        </p:spPr>
      </p:pic>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TextBox 6">
            <a:extLst>
              <a:ext uri="{FF2B5EF4-FFF2-40B4-BE49-F238E27FC236}">
                <a16:creationId xmlns:a16="http://schemas.microsoft.com/office/drawing/2014/main" id="{988D14A9-C1EE-4B8C-A72E-46284DB4BF02}"/>
              </a:ext>
            </a:extLst>
          </p:cNvPr>
          <p:cNvSpPr txBox="1"/>
          <p:nvPr/>
        </p:nvSpPr>
        <p:spPr>
          <a:xfrm>
            <a:off x="4016345" y="8518648"/>
            <a:ext cx="10255308" cy="1224181"/>
          </a:xfrm>
          <a:prstGeom prst="rect">
            <a:avLst/>
          </a:prstGeom>
        </p:spPr>
        <p:txBody>
          <a:bodyPr wrap="square" lIns="0" tIns="0" rIns="0" bIns="0" rtlCol="0" anchor="t">
            <a:spAutoFit/>
          </a:bodyPr>
          <a:lstStyle/>
          <a:p>
            <a:pPr algn="ctr">
              <a:lnSpc>
                <a:spcPts val="11926"/>
              </a:lnSpc>
            </a:pPr>
            <a:r>
              <a:rPr lang="fr-FR" sz="3200" b="1" dirty="0">
                <a:solidFill>
                  <a:schemeClr val="tx2">
                    <a:lumMod val="60000"/>
                    <a:lumOff val="40000"/>
                  </a:schemeClr>
                </a:solidFill>
                <a:latin typeface="Montserrat Classic Bold"/>
              </a:rPr>
              <a:t>Les fixation et les support fixé a la base du bois </a:t>
            </a:r>
          </a:p>
        </p:txBody>
      </p:sp>
      <p:pic>
        <p:nvPicPr>
          <p:cNvPr id="7" name="Image 6">
            <a:extLst>
              <a:ext uri="{FF2B5EF4-FFF2-40B4-BE49-F238E27FC236}">
                <a16:creationId xmlns:a16="http://schemas.microsoft.com/office/drawing/2014/main" id="{8101A58B-69BC-41BF-AB96-6B5714E52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48354" y="1800624"/>
            <a:ext cx="10439400" cy="6422069"/>
          </a:xfrm>
          <a:prstGeom prst="rect">
            <a:avLst/>
          </a:prstGeom>
        </p:spPr>
      </p:pic>
      <p:pic>
        <p:nvPicPr>
          <p:cNvPr id="4" name="Image 3">
            <a:extLst>
              <a:ext uri="{FF2B5EF4-FFF2-40B4-BE49-F238E27FC236}">
                <a16:creationId xmlns:a16="http://schemas.microsoft.com/office/drawing/2014/main" id="{91A58EFD-C94E-4663-BFDE-7F3A8CC5B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535" y="2552700"/>
            <a:ext cx="9536929" cy="6329633"/>
          </a:xfrm>
          <a:prstGeom prst="rect">
            <a:avLst/>
          </a:prstGeom>
        </p:spPr>
      </p:pic>
      <p:pic>
        <p:nvPicPr>
          <p:cNvPr id="12" name="Image 11">
            <a:extLst>
              <a:ext uri="{FF2B5EF4-FFF2-40B4-BE49-F238E27FC236}">
                <a16:creationId xmlns:a16="http://schemas.microsoft.com/office/drawing/2014/main" id="{C4B63A6E-110A-47BA-AF4D-0657D436F0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10335" y="1596781"/>
            <a:ext cx="10439400" cy="7093438"/>
          </a:xfrm>
          <a:prstGeom prst="rect">
            <a:avLst/>
          </a:prstGeom>
        </p:spPr>
      </p:pic>
      <p:sp>
        <p:nvSpPr>
          <p:cNvPr id="11" name="TextBox 6">
            <a:extLst>
              <a:ext uri="{FF2B5EF4-FFF2-40B4-BE49-F238E27FC236}">
                <a16:creationId xmlns:a16="http://schemas.microsoft.com/office/drawing/2014/main" id="{F3F7BA33-E050-4AED-A525-07F1407A3195}"/>
              </a:ext>
            </a:extLst>
          </p:cNvPr>
          <p:cNvSpPr txBox="1"/>
          <p:nvPr/>
        </p:nvSpPr>
        <p:spPr>
          <a:xfrm>
            <a:off x="1600200" y="223763"/>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spTree>
    <p:extLst>
      <p:ext uri="{BB962C8B-B14F-4D97-AF65-F5344CB8AC3E}">
        <p14:creationId xmlns:p14="http://schemas.microsoft.com/office/powerpoint/2010/main" val="355416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551A9DC-3371-470B-A313-1196474FF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343" y="2689469"/>
            <a:ext cx="10439400" cy="6192864"/>
          </a:xfrm>
          <a:prstGeom prst="rect">
            <a:avLst/>
          </a:prstGeom>
        </p:spPr>
      </p:pic>
      <p:pic>
        <p:nvPicPr>
          <p:cNvPr id="11" name="Image 10">
            <a:extLst>
              <a:ext uri="{FF2B5EF4-FFF2-40B4-BE49-F238E27FC236}">
                <a16:creationId xmlns:a16="http://schemas.microsoft.com/office/drawing/2014/main" id="{2AE15A5D-21FC-488B-935C-AFEDB7C2B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954" y="2552700"/>
            <a:ext cx="9536929" cy="6329633"/>
          </a:xfrm>
          <a:prstGeom prst="rect">
            <a:avLst/>
          </a:prstGeom>
        </p:spPr>
      </p:pic>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8" name="TextBox 6">
            <a:extLst>
              <a:ext uri="{FF2B5EF4-FFF2-40B4-BE49-F238E27FC236}">
                <a16:creationId xmlns:a16="http://schemas.microsoft.com/office/drawing/2014/main" id="{988D14A9-C1EE-4B8C-A72E-46284DB4BF02}"/>
              </a:ext>
            </a:extLst>
          </p:cNvPr>
          <p:cNvSpPr txBox="1"/>
          <p:nvPr/>
        </p:nvSpPr>
        <p:spPr>
          <a:xfrm>
            <a:off x="3924299" y="8258861"/>
            <a:ext cx="10255308" cy="1246944"/>
          </a:xfrm>
          <a:prstGeom prst="rect">
            <a:avLst/>
          </a:prstGeom>
        </p:spPr>
        <p:txBody>
          <a:bodyPr wrap="square" lIns="0" tIns="0" rIns="0" bIns="0" rtlCol="0" anchor="t">
            <a:spAutoFit/>
          </a:bodyPr>
          <a:lstStyle/>
          <a:p>
            <a:pPr algn="ctr">
              <a:lnSpc>
                <a:spcPts val="11926"/>
              </a:lnSpc>
            </a:pPr>
            <a:r>
              <a:rPr lang="fr-FR" sz="3200" b="1" dirty="0">
                <a:solidFill>
                  <a:schemeClr val="tx2">
                    <a:lumMod val="60000"/>
                    <a:lumOff val="40000"/>
                  </a:schemeClr>
                </a:solidFill>
                <a:latin typeface="Montserrat Classic Bold"/>
              </a:rPr>
              <a:t>Les équipements et les pièces ont été ajoutés</a:t>
            </a:r>
          </a:p>
        </p:txBody>
      </p:sp>
      <p:pic>
        <p:nvPicPr>
          <p:cNvPr id="7" name="Image 6">
            <a:extLst>
              <a:ext uri="{FF2B5EF4-FFF2-40B4-BE49-F238E27FC236}">
                <a16:creationId xmlns:a16="http://schemas.microsoft.com/office/drawing/2014/main" id="{8101A58B-69BC-41BF-AB96-6B5714E52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8354" y="1800624"/>
            <a:ext cx="10439400" cy="6422069"/>
          </a:xfrm>
          <a:prstGeom prst="rect">
            <a:avLst/>
          </a:prstGeom>
        </p:spPr>
      </p:pic>
      <p:pic>
        <p:nvPicPr>
          <p:cNvPr id="5" name="Image 4">
            <a:extLst>
              <a:ext uri="{FF2B5EF4-FFF2-40B4-BE49-F238E27FC236}">
                <a16:creationId xmlns:a16="http://schemas.microsoft.com/office/drawing/2014/main" id="{4BC66076-660D-4F07-933E-2CD39F1E0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8393" y="1721871"/>
            <a:ext cx="10071212" cy="6843258"/>
          </a:xfrm>
          <a:prstGeom prst="rect">
            <a:avLst/>
          </a:prstGeom>
        </p:spPr>
      </p:pic>
      <p:sp>
        <p:nvSpPr>
          <p:cNvPr id="10" name="TextBox 6">
            <a:extLst>
              <a:ext uri="{FF2B5EF4-FFF2-40B4-BE49-F238E27FC236}">
                <a16:creationId xmlns:a16="http://schemas.microsoft.com/office/drawing/2014/main" id="{B9EF186F-AF92-434C-8736-45D4E7B18759}"/>
              </a:ext>
            </a:extLst>
          </p:cNvPr>
          <p:cNvSpPr txBox="1"/>
          <p:nvPr/>
        </p:nvSpPr>
        <p:spPr>
          <a:xfrm>
            <a:off x="1600200" y="223763"/>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pic>
        <p:nvPicPr>
          <p:cNvPr id="12" name="Image 11">
            <a:extLst>
              <a:ext uri="{FF2B5EF4-FFF2-40B4-BE49-F238E27FC236}">
                <a16:creationId xmlns:a16="http://schemas.microsoft.com/office/drawing/2014/main" id="{4D336988-5125-43E4-9A1D-6BE46C5A1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59531" flipH="1">
            <a:off x="15558426" y="178101"/>
            <a:ext cx="11284201" cy="6955223"/>
          </a:xfrm>
          <a:prstGeom prst="rect">
            <a:avLst/>
          </a:prstGeom>
        </p:spPr>
      </p:pic>
    </p:spTree>
    <p:extLst>
      <p:ext uri="{BB962C8B-B14F-4D97-AF65-F5344CB8AC3E}">
        <p14:creationId xmlns:p14="http://schemas.microsoft.com/office/powerpoint/2010/main" val="371827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77D81CB7-B4B6-4E9A-AA90-1CFBE68DC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943" y="1596781"/>
            <a:ext cx="10439400" cy="7093438"/>
          </a:xfrm>
          <a:prstGeom prst="rect">
            <a:avLst/>
          </a:prstGeom>
        </p:spPr>
      </p:pic>
      <p:pic>
        <p:nvPicPr>
          <p:cNvPr id="9" name="Image 8">
            <a:extLst>
              <a:ext uri="{FF2B5EF4-FFF2-40B4-BE49-F238E27FC236}">
                <a16:creationId xmlns:a16="http://schemas.microsoft.com/office/drawing/2014/main" id="{C551A9DC-3371-470B-A313-1196474F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2343" y="2689469"/>
            <a:ext cx="10439400" cy="6192864"/>
          </a:xfrm>
          <a:prstGeom prst="rect">
            <a:avLst/>
          </a:prstGeom>
        </p:spPr>
      </p:pic>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8" name="TextBox 6">
            <a:extLst>
              <a:ext uri="{FF2B5EF4-FFF2-40B4-BE49-F238E27FC236}">
                <a16:creationId xmlns:a16="http://schemas.microsoft.com/office/drawing/2014/main" id="{988D14A9-C1EE-4B8C-A72E-46284DB4BF02}"/>
              </a:ext>
            </a:extLst>
          </p:cNvPr>
          <p:cNvSpPr txBox="1"/>
          <p:nvPr/>
        </p:nvSpPr>
        <p:spPr>
          <a:xfrm>
            <a:off x="2076449" y="8222693"/>
            <a:ext cx="14363702" cy="1224181"/>
          </a:xfrm>
          <a:prstGeom prst="rect">
            <a:avLst/>
          </a:prstGeom>
        </p:spPr>
        <p:txBody>
          <a:bodyPr wrap="square" lIns="0" tIns="0" rIns="0" bIns="0" rtlCol="0" anchor="t">
            <a:spAutoFit/>
          </a:bodyPr>
          <a:lstStyle/>
          <a:p>
            <a:pPr algn="ctr">
              <a:lnSpc>
                <a:spcPts val="11926"/>
              </a:lnSpc>
            </a:pPr>
            <a:r>
              <a:rPr lang="fr-FR" sz="3200" b="1" dirty="0">
                <a:solidFill>
                  <a:schemeClr val="tx2">
                    <a:lumMod val="60000"/>
                    <a:lumOff val="40000"/>
                  </a:schemeClr>
                </a:solidFill>
                <a:latin typeface="Montserrat Classic Bold"/>
              </a:rPr>
              <a:t>L'embase est prêt pour le test pour du vérification de la sécurité </a:t>
            </a:r>
          </a:p>
        </p:txBody>
      </p:sp>
      <p:pic>
        <p:nvPicPr>
          <p:cNvPr id="7" name="Image 6">
            <a:extLst>
              <a:ext uri="{FF2B5EF4-FFF2-40B4-BE49-F238E27FC236}">
                <a16:creationId xmlns:a16="http://schemas.microsoft.com/office/drawing/2014/main" id="{8101A58B-69BC-41BF-AB96-6B5714E52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8354" y="1800624"/>
            <a:ext cx="10439400" cy="6422069"/>
          </a:xfrm>
          <a:prstGeom prst="rect">
            <a:avLst/>
          </a:prstGeom>
        </p:spPr>
      </p:pic>
      <p:pic>
        <p:nvPicPr>
          <p:cNvPr id="10" name="Image 9">
            <a:extLst>
              <a:ext uri="{FF2B5EF4-FFF2-40B4-BE49-F238E27FC236}">
                <a16:creationId xmlns:a16="http://schemas.microsoft.com/office/drawing/2014/main" id="{0CF875DC-B007-4985-AB24-D1993418F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06196" y="2552700"/>
            <a:ext cx="9536929" cy="6329633"/>
          </a:xfrm>
          <a:prstGeom prst="rect">
            <a:avLst/>
          </a:prstGeom>
        </p:spPr>
      </p:pic>
      <p:pic>
        <p:nvPicPr>
          <p:cNvPr id="4" name="Image 3">
            <a:extLst>
              <a:ext uri="{FF2B5EF4-FFF2-40B4-BE49-F238E27FC236}">
                <a16:creationId xmlns:a16="http://schemas.microsoft.com/office/drawing/2014/main" id="{A95E636D-C293-4121-8B2F-4FA6729936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59531" flipH="1">
            <a:off x="3527972" y="1267470"/>
            <a:ext cx="11284201" cy="6955223"/>
          </a:xfrm>
          <a:prstGeom prst="rect">
            <a:avLst/>
          </a:prstGeom>
        </p:spPr>
      </p:pic>
      <p:sp>
        <p:nvSpPr>
          <p:cNvPr id="11" name="TextBox 6">
            <a:extLst>
              <a:ext uri="{FF2B5EF4-FFF2-40B4-BE49-F238E27FC236}">
                <a16:creationId xmlns:a16="http://schemas.microsoft.com/office/drawing/2014/main" id="{686042A7-8D1A-4024-999B-A6EFC6E22EE4}"/>
              </a:ext>
            </a:extLst>
          </p:cNvPr>
          <p:cNvSpPr txBox="1"/>
          <p:nvPr/>
        </p:nvSpPr>
        <p:spPr>
          <a:xfrm>
            <a:off x="1143000" y="0"/>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spTree>
    <p:extLst>
      <p:ext uri="{BB962C8B-B14F-4D97-AF65-F5344CB8AC3E}">
        <p14:creationId xmlns:p14="http://schemas.microsoft.com/office/powerpoint/2010/main" val="2778453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1" name="TextBox 7">
            <a:extLst>
              <a:ext uri="{FF2B5EF4-FFF2-40B4-BE49-F238E27FC236}">
                <a16:creationId xmlns:a16="http://schemas.microsoft.com/office/drawing/2014/main" id="{C74A935C-CE98-4A6F-9A21-B906E0529109}"/>
              </a:ext>
            </a:extLst>
          </p:cNvPr>
          <p:cNvSpPr txBox="1"/>
          <p:nvPr/>
        </p:nvSpPr>
        <p:spPr>
          <a:xfrm>
            <a:off x="3048000" y="2286936"/>
            <a:ext cx="6591300" cy="3245184"/>
          </a:xfrm>
          <a:prstGeom prst="rect">
            <a:avLst/>
          </a:prstGeom>
        </p:spPr>
        <p:txBody>
          <a:bodyPr wrap="square" lIns="0" tIns="0" rIns="0" bIns="0" rtlCol="0" anchor="t">
            <a:spAutoFit/>
          </a:bodyPr>
          <a:lstStyle/>
          <a:p>
            <a:pPr>
              <a:lnSpc>
                <a:spcPct val="150000"/>
              </a:lnSpc>
            </a:pPr>
            <a:endParaRPr lang="fr-FR" sz="2400" dirty="0">
              <a:solidFill>
                <a:srgbClr val="2E2E2E"/>
              </a:solidFill>
              <a:latin typeface="Montserrat Classic"/>
            </a:endParaRPr>
          </a:p>
          <a:p>
            <a:pPr marL="342900" indent="-342900">
              <a:lnSpc>
                <a:spcPct val="150000"/>
              </a:lnSpc>
              <a:buFont typeface="Arial" panose="020B0604020202020204" pitchFamily="34" charset="0"/>
              <a:buChar char="•"/>
            </a:pPr>
            <a:r>
              <a:rPr lang="fr-FR" sz="2400" dirty="0">
                <a:solidFill>
                  <a:srgbClr val="2E2E2E"/>
                </a:solidFill>
                <a:latin typeface="Montserrat Classic"/>
              </a:rPr>
              <a:t>Le poids de chaque embase varie entre </a:t>
            </a:r>
            <a:r>
              <a:rPr lang="fr-FR" sz="2400" b="1" dirty="0">
                <a:solidFill>
                  <a:srgbClr val="2E2E2E"/>
                </a:solidFill>
                <a:latin typeface="Montserrat Classic"/>
              </a:rPr>
              <a:t>80 et 110 kg ç</a:t>
            </a:r>
            <a:r>
              <a:rPr lang="fr-FR" sz="2400" dirty="0">
                <a:solidFill>
                  <a:srgbClr val="2E2E2E"/>
                </a:solidFill>
                <a:latin typeface="Montserrat Classic"/>
              </a:rPr>
              <a:t>a dépond que de sa démentions </a:t>
            </a:r>
          </a:p>
          <a:p>
            <a:pPr marL="342900" indent="-342900">
              <a:lnSpc>
                <a:spcPct val="150000"/>
              </a:lnSpc>
              <a:buFont typeface="Arial" panose="020B0604020202020204" pitchFamily="34" charset="0"/>
              <a:buChar char="•"/>
            </a:pPr>
            <a:r>
              <a:rPr lang="fr-FR" sz="2400" dirty="0">
                <a:solidFill>
                  <a:srgbClr val="2E2E2E"/>
                </a:solidFill>
                <a:latin typeface="Montserrat Classic"/>
              </a:rPr>
              <a:t>la charge transportée varie de </a:t>
            </a:r>
            <a:r>
              <a:rPr lang="fr-FR" sz="2400" b="1" dirty="0">
                <a:solidFill>
                  <a:srgbClr val="2E2E2E"/>
                </a:solidFill>
                <a:latin typeface="Montserrat Classic"/>
              </a:rPr>
              <a:t>150 à 250 kg</a:t>
            </a:r>
            <a:r>
              <a:rPr lang="fr-FR" sz="2400" dirty="0">
                <a:solidFill>
                  <a:srgbClr val="2E2E2E"/>
                </a:solidFill>
                <a:latin typeface="Montserrat Classic"/>
              </a:rPr>
              <a:t>.</a:t>
            </a:r>
            <a:endParaRPr lang="en-US" sz="2400" dirty="0">
              <a:solidFill>
                <a:srgbClr val="2E2E2E"/>
              </a:solidFill>
              <a:latin typeface="Montserrat Classic"/>
              <a:sym typeface="Montserrat Classic"/>
            </a:endParaRPr>
          </a:p>
        </p:txBody>
      </p:sp>
      <p:pic>
        <p:nvPicPr>
          <p:cNvPr id="10" name="Image 9">
            <a:extLst>
              <a:ext uri="{FF2B5EF4-FFF2-40B4-BE49-F238E27FC236}">
                <a16:creationId xmlns:a16="http://schemas.microsoft.com/office/drawing/2014/main" id="{F0B6B5DC-8A16-4DC7-AF09-AF562E19E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2052" flipH="1">
            <a:off x="7148068" y="2723137"/>
            <a:ext cx="11284201" cy="6955223"/>
          </a:xfrm>
          <a:prstGeom prst="rect">
            <a:avLst/>
          </a:prstGeom>
        </p:spPr>
      </p:pic>
      <p:sp>
        <p:nvSpPr>
          <p:cNvPr id="12" name="TextBox 6">
            <a:extLst>
              <a:ext uri="{FF2B5EF4-FFF2-40B4-BE49-F238E27FC236}">
                <a16:creationId xmlns:a16="http://schemas.microsoft.com/office/drawing/2014/main" id="{FE6DE87C-93DA-4647-935F-E7FDE7CC62B4}"/>
              </a:ext>
            </a:extLst>
          </p:cNvPr>
          <p:cNvSpPr txBox="1"/>
          <p:nvPr/>
        </p:nvSpPr>
        <p:spPr>
          <a:xfrm>
            <a:off x="1600200" y="223763"/>
            <a:ext cx="110490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Description des embase d’Alstom   </a:t>
            </a:r>
          </a:p>
        </p:txBody>
      </p:sp>
    </p:spTree>
    <p:extLst>
      <p:ext uri="{BB962C8B-B14F-4D97-AF65-F5344CB8AC3E}">
        <p14:creationId xmlns:p14="http://schemas.microsoft.com/office/powerpoint/2010/main" val="66668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9" name="TextBox 6">
            <a:extLst>
              <a:ext uri="{FF2B5EF4-FFF2-40B4-BE49-F238E27FC236}">
                <a16:creationId xmlns:a16="http://schemas.microsoft.com/office/drawing/2014/main" id="{6CF4C12A-B806-4F1E-8D0C-6AA160C1B891}"/>
              </a:ext>
            </a:extLst>
          </p:cNvPr>
          <p:cNvSpPr txBox="1"/>
          <p:nvPr/>
        </p:nvSpPr>
        <p:spPr>
          <a:xfrm>
            <a:off x="1600200" y="223763"/>
            <a:ext cx="145542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Les embases d’Alstom pendant transport   </a:t>
            </a:r>
          </a:p>
        </p:txBody>
      </p:sp>
      <p:sp>
        <p:nvSpPr>
          <p:cNvPr id="11" name="TextBox 7">
            <a:extLst>
              <a:ext uri="{FF2B5EF4-FFF2-40B4-BE49-F238E27FC236}">
                <a16:creationId xmlns:a16="http://schemas.microsoft.com/office/drawing/2014/main" id="{C74A935C-CE98-4A6F-9A21-B906E0529109}"/>
              </a:ext>
            </a:extLst>
          </p:cNvPr>
          <p:cNvSpPr txBox="1"/>
          <p:nvPr/>
        </p:nvSpPr>
        <p:spPr>
          <a:xfrm>
            <a:off x="762000" y="3797907"/>
            <a:ext cx="7607066" cy="2691186"/>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La structure permet l’empilage de plusieurs embases, mais la configuration limite l’empilement à trois unités maximum par colonne, avec des systèmes de fixation assurant la stabilité pendant le transport.</a:t>
            </a:r>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pic>
        <p:nvPicPr>
          <p:cNvPr id="7" name="Image 6">
            <a:extLst>
              <a:ext uri="{FF2B5EF4-FFF2-40B4-BE49-F238E27FC236}">
                <a16:creationId xmlns:a16="http://schemas.microsoft.com/office/drawing/2014/main" id="{B84357CE-2267-46F8-AB54-4DB9557AB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6632" y="850762"/>
            <a:ext cx="9691252" cy="8712338"/>
          </a:xfrm>
          <a:prstGeom prst="rect">
            <a:avLst/>
          </a:prstGeom>
        </p:spPr>
      </p:pic>
    </p:spTree>
    <p:extLst>
      <p:ext uri="{BB962C8B-B14F-4D97-AF65-F5344CB8AC3E}">
        <p14:creationId xmlns:p14="http://schemas.microsoft.com/office/powerpoint/2010/main" val="34647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998515" y="-25878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8" name="Freeform 8"/>
          <p:cNvSpPr/>
          <p:nvPr/>
        </p:nvSpPr>
        <p:spPr>
          <a:xfrm rot="1505868">
            <a:off x="3380725" y="2258316"/>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24200" y="4397648"/>
            <a:ext cx="12344400" cy="1154162"/>
          </a:xfrm>
          <a:prstGeom prst="rect">
            <a:avLst/>
          </a:prstGeom>
        </p:spPr>
        <p:txBody>
          <a:bodyPr wrap="square" lIns="0" tIns="0" rIns="0" bIns="0" rtlCol="0" anchor="t">
            <a:spAutoFit/>
          </a:bodyPr>
          <a:lstStyle/>
          <a:p>
            <a:pPr algn="l">
              <a:lnSpc>
                <a:spcPts val="9000"/>
              </a:lnSpc>
            </a:pPr>
            <a:r>
              <a:rPr lang="fr-FR" sz="9600" b="1" dirty="0">
                <a:solidFill>
                  <a:srgbClr val="004AAD"/>
                </a:solidFill>
                <a:latin typeface="Montserrat Classic Bold"/>
              </a:rPr>
              <a:t>Introduction </a:t>
            </a:r>
            <a:endParaRPr lang="en-US" sz="9600" b="1" dirty="0">
              <a:solidFill>
                <a:srgbClr val="004AAD"/>
              </a:solidFill>
              <a:latin typeface="Montserrat Classic Bold"/>
              <a:sym typeface="Montserrat Classic Bold"/>
            </a:endParaRPr>
          </a:p>
        </p:txBody>
      </p:sp>
    </p:spTree>
    <p:extLst>
      <p:ext uri="{BB962C8B-B14F-4D97-AF65-F5344CB8AC3E}">
        <p14:creationId xmlns:p14="http://schemas.microsoft.com/office/powerpoint/2010/main" val="2833816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5416122" y="65087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9" name="TextBox 6">
            <a:extLst>
              <a:ext uri="{FF2B5EF4-FFF2-40B4-BE49-F238E27FC236}">
                <a16:creationId xmlns:a16="http://schemas.microsoft.com/office/drawing/2014/main" id="{6CF4C12A-B806-4F1E-8D0C-6AA160C1B891}"/>
              </a:ext>
            </a:extLst>
          </p:cNvPr>
          <p:cNvSpPr txBox="1"/>
          <p:nvPr/>
        </p:nvSpPr>
        <p:spPr>
          <a:xfrm>
            <a:off x="838200" y="36224"/>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11" name="TextBox 7">
            <a:extLst>
              <a:ext uri="{FF2B5EF4-FFF2-40B4-BE49-F238E27FC236}">
                <a16:creationId xmlns:a16="http://schemas.microsoft.com/office/drawing/2014/main" id="{C74A935C-CE98-4A6F-9A21-B906E0529109}"/>
              </a:ext>
            </a:extLst>
          </p:cNvPr>
          <p:cNvSpPr txBox="1"/>
          <p:nvPr/>
        </p:nvSpPr>
        <p:spPr>
          <a:xfrm>
            <a:off x="1265923" y="2781599"/>
            <a:ext cx="7983759" cy="4907177"/>
          </a:xfrm>
          <a:prstGeom prst="rect">
            <a:avLst/>
          </a:prstGeom>
        </p:spPr>
        <p:txBody>
          <a:bodyPr wrap="square" lIns="0" tIns="0" rIns="0" bIns="0" rtlCol="0" anchor="t">
            <a:spAutoFit/>
          </a:bodyPr>
          <a:lstStyle/>
          <a:p>
            <a:pPr>
              <a:lnSpc>
                <a:spcPct val="150000"/>
              </a:lnSpc>
            </a:pPr>
            <a:endParaRPr lang="fr-FR" sz="2400" dirty="0">
              <a:solidFill>
                <a:srgbClr val="2E2E2E"/>
              </a:solidFill>
              <a:latin typeface="Montserrat Classic"/>
            </a:endParaRPr>
          </a:p>
          <a:p>
            <a:pPr>
              <a:lnSpc>
                <a:spcPct val="150000"/>
              </a:lnSpc>
            </a:pPr>
            <a:r>
              <a:rPr lang="fr-FR" sz="2400" dirty="0">
                <a:solidFill>
                  <a:srgbClr val="2E2E2E"/>
                </a:solidFill>
                <a:latin typeface="Montserrat Classic"/>
              </a:rPr>
              <a:t>Après avoir décrit la disposition des embases empilées et la manière dont elles sont stockées pour le transport, il est essentiel de vérifier leur sécurité sous l'effet des charges appliquées. En effet, ces embases, lorsqu'elles sont empilées les unes sur les autres, subissent des contraintes à la fois dynamiques et statiques, qu'il est très important d'analyser pour garantir leur fiabilité et leur stabilité.</a:t>
            </a:r>
            <a:endParaRPr lang="en-US" sz="2400" dirty="0">
              <a:solidFill>
                <a:srgbClr val="2E2E2E"/>
              </a:solidFill>
              <a:latin typeface="Montserrat Classic"/>
              <a:sym typeface="Montserrat Classic"/>
            </a:endParaRPr>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pic>
        <p:nvPicPr>
          <p:cNvPr id="4" name="Image 3">
            <a:extLst>
              <a:ext uri="{FF2B5EF4-FFF2-40B4-BE49-F238E27FC236}">
                <a16:creationId xmlns:a16="http://schemas.microsoft.com/office/drawing/2014/main" id="{A74ECB0A-AB15-442E-824D-750D9C07C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2591" y="876299"/>
            <a:ext cx="10608601" cy="8586079"/>
          </a:xfrm>
          <a:prstGeom prst="rect">
            <a:avLst/>
          </a:prstGeom>
        </p:spPr>
      </p:pic>
    </p:spTree>
    <p:extLst>
      <p:ext uri="{BB962C8B-B14F-4D97-AF65-F5344CB8AC3E}">
        <p14:creationId xmlns:p14="http://schemas.microsoft.com/office/powerpoint/2010/main" val="173204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273123" y="5060988"/>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1600200" y="2749462"/>
            <a:ext cx="15326624" cy="1029193"/>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La vérification de la sécurité des embases durant le transport se divise en deux grandes catégories :</a:t>
            </a:r>
          </a:p>
          <a:p>
            <a:pPr>
              <a:lnSpc>
                <a:spcPct val="150000"/>
              </a:lnSpc>
            </a:pPr>
            <a:endParaRPr lang="en-US" sz="2400" dirty="0">
              <a:solidFill>
                <a:srgbClr val="2E2E2E"/>
              </a:solidFill>
              <a:latin typeface="Montserrat Classic"/>
              <a:sym typeface="Montserrat Classic"/>
            </a:endParaRPr>
          </a:p>
        </p:txBody>
      </p:sp>
      <p:sp>
        <p:nvSpPr>
          <p:cNvPr id="10" name="Freeform 3">
            <a:extLst>
              <a:ext uri="{FF2B5EF4-FFF2-40B4-BE49-F238E27FC236}">
                <a16:creationId xmlns:a16="http://schemas.microsoft.com/office/drawing/2014/main" id="{A6FC3F22-CB2B-4F97-82D3-4C0B2E178789}"/>
              </a:ext>
            </a:extLst>
          </p:cNvPr>
          <p:cNvSpPr/>
          <p:nvPr/>
        </p:nvSpPr>
        <p:spPr>
          <a:xfrm flipH="1">
            <a:off x="2133600" y="6320451"/>
            <a:ext cx="8534400" cy="2876887"/>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2" name="Freeform 3">
            <a:extLst>
              <a:ext uri="{FF2B5EF4-FFF2-40B4-BE49-F238E27FC236}">
                <a16:creationId xmlns:a16="http://schemas.microsoft.com/office/drawing/2014/main" id="{B8C8EC05-28BD-4CC2-A671-CAB5A7EFB0F1}"/>
              </a:ext>
            </a:extLst>
          </p:cNvPr>
          <p:cNvSpPr/>
          <p:nvPr/>
        </p:nvSpPr>
        <p:spPr>
          <a:xfrm rot="10800000" flipH="1">
            <a:off x="8153400" y="4662537"/>
            <a:ext cx="8292959" cy="2538362"/>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2">
            <a:extLst>
              <a:ext uri="{FF2B5EF4-FFF2-40B4-BE49-F238E27FC236}">
                <a16:creationId xmlns:a16="http://schemas.microsoft.com/office/drawing/2014/main" id="{1552A3BF-998E-4D25-9937-CEA50A33868D}"/>
              </a:ext>
            </a:extLst>
          </p:cNvPr>
          <p:cNvSpPr txBox="1"/>
          <p:nvPr/>
        </p:nvSpPr>
        <p:spPr>
          <a:xfrm>
            <a:off x="2590800" y="7544025"/>
            <a:ext cx="7124700" cy="861774"/>
          </a:xfrm>
          <a:prstGeom prst="rect">
            <a:avLst/>
          </a:prstGeom>
        </p:spPr>
        <p:txBody>
          <a:bodyPr wrap="square" lIns="0" tIns="0" rIns="0" bIns="0" rtlCol="0" anchor="t">
            <a:spAutoFit/>
          </a:bodyPr>
          <a:lstStyle/>
          <a:p>
            <a:pPr algn="ctr"/>
            <a:r>
              <a:rPr lang="fr-FR" sz="2800" b="1" dirty="0">
                <a:latin typeface="Montserrat Classic Bold"/>
              </a:rPr>
              <a:t>Simulation dynamique </a:t>
            </a:r>
          </a:p>
          <a:p>
            <a:pPr algn="ctr"/>
            <a:r>
              <a:rPr lang="fr-FR" sz="2800" b="1" dirty="0">
                <a:latin typeface="Montserrat Classic Bold"/>
              </a:rPr>
              <a:t>(vibrations) </a:t>
            </a:r>
          </a:p>
        </p:txBody>
      </p:sp>
      <p:sp>
        <p:nvSpPr>
          <p:cNvPr id="15" name="TextBox 12">
            <a:extLst>
              <a:ext uri="{FF2B5EF4-FFF2-40B4-BE49-F238E27FC236}">
                <a16:creationId xmlns:a16="http://schemas.microsoft.com/office/drawing/2014/main" id="{5316634E-E09B-45FC-8214-4D1F745B8DA3}"/>
              </a:ext>
            </a:extLst>
          </p:cNvPr>
          <p:cNvSpPr txBox="1"/>
          <p:nvPr/>
        </p:nvSpPr>
        <p:spPr>
          <a:xfrm>
            <a:off x="8743950" y="5027789"/>
            <a:ext cx="7124700" cy="1292662"/>
          </a:xfrm>
          <a:prstGeom prst="rect">
            <a:avLst/>
          </a:prstGeom>
        </p:spPr>
        <p:txBody>
          <a:bodyPr wrap="square" lIns="0" tIns="0" rIns="0" bIns="0" rtlCol="0" anchor="t">
            <a:spAutoFit/>
          </a:bodyPr>
          <a:lstStyle/>
          <a:p>
            <a:pPr algn="ctr"/>
            <a:r>
              <a:rPr lang="fr-FR" sz="2800" b="1" dirty="0">
                <a:latin typeface="Montserrat Classic Bold"/>
              </a:rPr>
              <a:t>Simulation statique</a:t>
            </a:r>
          </a:p>
          <a:p>
            <a:pPr algn="ctr"/>
            <a:r>
              <a:rPr lang="fr-FR" sz="2800" b="1" dirty="0">
                <a:latin typeface="Montserrat Classic Bold"/>
              </a:rPr>
              <a:t>(contraintes et déformations sous charge)</a:t>
            </a:r>
          </a:p>
        </p:txBody>
      </p:sp>
      <p:sp>
        <p:nvSpPr>
          <p:cNvPr id="16" name="TextBox 6">
            <a:extLst>
              <a:ext uri="{FF2B5EF4-FFF2-40B4-BE49-F238E27FC236}">
                <a16:creationId xmlns:a16="http://schemas.microsoft.com/office/drawing/2014/main" id="{191B810A-022D-4F3B-AC2C-55C3B09418DE}"/>
              </a:ext>
            </a:extLst>
          </p:cNvPr>
          <p:cNvSpPr txBox="1"/>
          <p:nvPr/>
        </p:nvSpPr>
        <p:spPr>
          <a:xfrm>
            <a:off x="838200" y="36224"/>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Tree>
    <p:extLst>
      <p:ext uri="{BB962C8B-B14F-4D97-AF65-F5344CB8AC3E}">
        <p14:creationId xmlns:p14="http://schemas.microsoft.com/office/powerpoint/2010/main" val="64561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273123" y="5060988"/>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1480688" y="3577819"/>
            <a:ext cx="15326624" cy="5276509"/>
          </a:xfrm>
          <a:prstGeom prst="rect">
            <a:avLst/>
          </a:prstGeom>
        </p:spPr>
        <p:txBody>
          <a:bodyPr wrap="square" lIns="0" tIns="0" rIns="0" bIns="0" rtlCol="0" anchor="t">
            <a:spAutoFit/>
          </a:bodyPr>
          <a:lstStyle/>
          <a:p>
            <a:endParaRPr lang="fr-FR" sz="2400" dirty="0"/>
          </a:p>
          <a:p>
            <a:pPr>
              <a:lnSpc>
                <a:spcPct val="150000"/>
              </a:lnSpc>
            </a:pPr>
            <a:r>
              <a:rPr lang="fr-FR" sz="2400" dirty="0">
                <a:solidFill>
                  <a:srgbClr val="2E2E2E"/>
                </a:solidFill>
                <a:latin typeface="Montserrat Classic"/>
              </a:rPr>
              <a:t>La simulation dynamique des embases lors du transport analyse les effets des vibrations sur la stabilité des structures empilées. </a:t>
            </a:r>
          </a:p>
          <a:p>
            <a:pPr>
              <a:lnSpc>
                <a:spcPct val="150000"/>
              </a:lnSpc>
            </a:pPr>
            <a:r>
              <a:rPr lang="fr-FR" sz="2400" dirty="0">
                <a:solidFill>
                  <a:srgbClr val="2E2E2E"/>
                </a:solidFill>
                <a:latin typeface="Montserrat Classic"/>
              </a:rPr>
              <a:t>Elle modélise le comportement en fonction de </a:t>
            </a:r>
            <a:r>
              <a:rPr lang="fr-FR" sz="2400" dirty="0">
                <a:solidFill>
                  <a:srgbClr val="2E2E2E"/>
                </a:solidFill>
                <a:highlight>
                  <a:srgbClr val="00FFFF"/>
                </a:highlight>
                <a:latin typeface="Montserrat Classic"/>
              </a:rPr>
              <a:t>la masse</a:t>
            </a:r>
            <a:r>
              <a:rPr lang="fr-FR" sz="2400" dirty="0">
                <a:solidFill>
                  <a:srgbClr val="2E2E2E"/>
                </a:solidFill>
                <a:latin typeface="Montserrat Classic"/>
              </a:rPr>
              <a:t>, </a:t>
            </a:r>
            <a:r>
              <a:rPr lang="fr-FR" sz="2400" dirty="0">
                <a:solidFill>
                  <a:srgbClr val="2E2E2E"/>
                </a:solidFill>
                <a:highlight>
                  <a:srgbClr val="00FF00"/>
                </a:highlight>
                <a:latin typeface="Montserrat Classic"/>
              </a:rPr>
              <a:t>rigidité</a:t>
            </a:r>
            <a:r>
              <a:rPr lang="fr-FR" sz="2400" dirty="0">
                <a:solidFill>
                  <a:srgbClr val="2E2E2E"/>
                </a:solidFill>
                <a:latin typeface="Montserrat Classic"/>
              </a:rPr>
              <a:t> et </a:t>
            </a:r>
            <a:r>
              <a:rPr lang="fr-FR" sz="2400" dirty="0">
                <a:solidFill>
                  <a:srgbClr val="2E2E2E"/>
                </a:solidFill>
                <a:highlight>
                  <a:srgbClr val="FFFF00"/>
                </a:highlight>
                <a:latin typeface="Montserrat Classic"/>
              </a:rPr>
              <a:t>amortissement, </a:t>
            </a:r>
            <a:r>
              <a:rPr lang="fr-FR" sz="2400" dirty="0">
                <a:solidFill>
                  <a:srgbClr val="2E2E2E"/>
                </a:solidFill>
                <a:latin typeface="Montserrat Classic"/>
              </a:rPr>
              <a:t>identifiant les résonances et </a:t>
            </a:r>
            <a:r>
              <a:rPr lang="fr-FR" sz="2400" dirty="0">
                <a:solidFill>
                  <a:schemeClr val="bg1"/>
                </a:solidFill>
                <a:highlight>
                  <a:srgbClr val="FF0000"/>
                </a:highlight>
                <a:latin typeface="Montserrat Classic"/>
              </a:rPr>
              <a:t>les zones de stress</a:t>
            </a:r>
            <a:r>
              <a:rPr lang="fr-FR" sz="2400" dirty="0">
                <a:solidFill>
                  <a:srgbClr val="2E2E2E"/>
                </a:solidFill>
                <a:highlight>
                  <a:srgbClr val="FF0000"/>
                </a:highlight>
                <a:latin typeface="Montserrat Classic"/>
              </a:rPr>
              <a:t>. </a:t>
            </a:r>
            <a:r>
              <a:rPr lang="fr-FR" sz="2400" dirty="0">
                <a:solidFill>
                  <a:srgbClr val="2E2E2E"/>
                </a:solidFill>
                <a:latin typeface="Montserrat Classic"/>
              </a:rPr>
              <a:t>Cette simulation permet d’évaluer les risques de déplacements ou collisions entre les embases.</a:t>
            </a:r>
          </a:p>
          <a:p>
            <a:pPr>
              <a:lnSpc>
                <a:spcPct val="150000"/>
              </a:lnSpc>
            </a:pPr>
            <a:r>
              <a:rPr lang="fr-FR" sz="2400" dirty="0">
                <a:solidFill>
                  <a:srgbClr val="2E2E2E"/>
                </a:solidFill>
                <a:latin typeface="Montserrat Classic"/>
              </a:rPr>
              <a:t>L'objectif est de vérifier la résistance des embases aux vibrations et aux chocs, et de s'assurer que les points de contact entre les bases et les pieds sont capables de supporter les charges générées sans </a:t>
            </a:r>
            <a:r>
              <a:rPr lang="fr-FR" sz="2400" dirty="0" err="1">
                <a:solidFill>
                  <a:srgbClr val="2E2E2E"/>
                </a:solidFill>
                <a:latin typeface="Montserrat Classic"/>
              </a:rPr>
              <a:t>compro</a:t>
            </a:r>
            <a:r>
              <a:rPr lang="fr-FR" sz="2400" dirty="0">
                <a:solidFill>
                  <a:srgbClr val="2E2E2E"/>
                </a:solidFill>
                <a:latin typeface="Montserrat Classic"/>
              </a:rPr>
              <a:t> mettre la sécurité pendant le transport.</a:t>
            </a:r>
          </a:p>
          <a:p>
            <a:pPr>
              <a:lnSpc>
                <a:spcPct val="150000"/>
              </a:lnSpc>
            </a:pPr>
            <a:endParaRPr lang="en-US" sz="2400" dirty="0">
              <a:solidFill>
                <a:srgbClr val="2E2E2E"/>
              </a:solidFill>
              <a:latin typeface="Montserrat Classic"/>
              <a:sym typeface="Montserrat Classic"/>
            </a:endParaRPr>
          </a:p>
        </p:txBody>
      </p:sp>
      <p:sp>
        <p:nvSpPr>
          <p:cNvPr id="10" name="Freeform 3">
            <a:extLst>
              <a:ext uri="{FF2B5EF4-FFF2-40B4-BE49-F238E27FC236}">
                <a16:creationId xmlns:a16="http://schemas.microsoft.com/office/drawing/2014/main" id="{A6FC3F22-CB2B-4F97-82D3-4C0B2E178789}"/>
              </a:ext>
            </a:extLst>
          </p:cNvPr>
          <p:cNvSpPr/>
          <p:nvPr/>
        </p:nvSpPr>
        <p:spPr>
          <a:xfrm flipH="1">
            <a:off x="609600" y="2056461"/>
            <a:ext cx="5829300" cy="1358508"/>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3" name="TextBox 12">
            <a:extLst>
              <a:ext uri="{FF2B5EF4-FFF2-40B4-BE49-F238E27FC236}">
                <a16:creationId xmlns:a16="http://schemas.microsoft.com/office/drawing/2014/main" id="{1552A3BF-998E-4D25-9937-CEA50A33868D}"/>
              </a:ext>
            </a:extLst>
          </p:cNvPr>
          <p:cNvSpPr txBox="1"/>
          <p:nvPr/>
        </p:nvSpPr>
        <p:spPr>
          <a:xfrm>
            <a:off x="-342900" y="2499836"/>
            <a:ext cx="7124700" cy="738664"/>
          </a:xfrm>
          <a:prstGeom prst="rect">
            <a:avLst/>
          </a:prstGeom>
        </p:spPr>
        <p:txBody>
          <a:bodyPr wrap="square" lIns="0" tIns="0" rIns="0" bIns="0" rtlCol="0" anchor="t">
            <a:spAutoFit/>
          </a:bodyPr>
          <a:lstStyle/>
          <a:p>
            <a:pPr algn="ctr"/>
            <a:r>
              <a:rPr lang="fr-FR" sz="2400" b="1" dirty="0">
                <a:latin typeface="Montserrat Classic Bold"/>
              </a:rPr>
              <a:t>Simulation dynamique </a:t>
            </a:r>
          </a:p>
          <a:p>
            <a:pPr algn="ctr"/>
            <a:r>
              <a:rPr lang="fr-FR" sz="2400" b="1" dirty="0">
                <a:latin typeface="Montserrat Classic Bold"/>
              </a:rPr>
              <a:t>(vibrations) </a:t>
            </a:r>
          </a:p>
        </p:txBody>
      </p:sp>
      <p:sp>
        <p:nvSpPr>
          <p:cNvPr id="16" name="TextBox 6">
            <a:extLst>
              <a:ext uri="{FF2B5EF4-FFF2-40B4-BE49-F238E27FC236}">
                <a16:creationId xmlns:a16="http://schemas.microsoft.com/office/drawing/2014/main" id="{191B810A-022D-4F3B-AC2C-55C3B09418DE}"/>
              </a:ext>
            </a:extLst>
          </p:cNvPr>
          <p:cNvSpPr txBox="1"/>
          <p:nvPr/>
        </p:nvSpPr>
        <p:spPr>
          <a:xfrm>
            <a:off x="838200" y="36224"/>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Tree>
    <p:extLst>
      <p:ext uri="{BB962C8B-B14F-4D97-AF65-F5344CB8AC3E}">
        <p14:creationId xmlns:p14="http://schemas.microsoft.com/office/powerpoint/2010/main" val="368248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918833" y="5577344"/>
            <a:ext cx="9263512" cy="2691186"/>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Les embases étant empilées les unes sur les autres, il devient primordial de vérifier que chaque élément supporte correctement les charges appliquées. Il est donc nécessaire d'examiner :</a:t>
            </a:r>
          </a:p>
          <a:p>
            <a:pPr>
              <a:lnSpc>
                <a:spcPct val="150000"/>
              </a:lnSpc>
            </a:pPr>
            <a:endParaRPr lang="fr-FR" sz="2400" dirty="0">
              <a:solidFill>
                <a:srgbClr val="2E2E2E"/>
              </a:solidFill>
              <a:latin typeface="Montserrat Classic"/>
            </a:endParaRPr>
          </a:p>
        </p:txBody>
      </p:sp>
      <p:sp>
        <p:nvSpPr>
          <p:cNvPr id="10" name="Freeform 3">
            <a:extLst>
              <a:ext uri="{FF2B5EF4-FFF2-40B4-BE49-F238E27FC236}">
                <a16:creationId xmlns:a16="http://schemas.microsoft.com/office/drawing/2014/main" id="{A6FC3F22-CB2B-4F97-82D3-4C0B2E178789}"/>
              </a:ext>
            </a:extLst>
          </p:cNvPr>
          <p:cNvSpPr/>
          <p:nvPr/>
        </p:nvSpPr>
        <p:spPr>
          <a:xfrm flipH="1">
            <a:off x="1353557" y="2896587"/>
            <a:ext cx="7317619" cy="2085011"/>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1538609" y="3741648"/>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(contraintes et déformations sous charge)</a:t>
            </a:r>
          </a:p>
        </p:txBody>
      </p:sp>
      <p:pic>
        <p:nvPicPr>
          <p:cNvPr id="11" name="Image 10">
            <a:extLst>
              <a:ext uri="{FF2B5EF4-FFF2-40B4-BE49-F238E27FC236}">
                <a16:creationId xmlns:a16="http://schemas.microsoft.com/office/drawing/2014/main" id="{C5E7DECD-6614-4593-92E0-7D2B36707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5900" y="1320702"/>
            <a:ext cx="10608601" cy="8586079"/>
          </a:xfrm>
          <a:prstGeom prst="rect">
            <a:avLst/>
          </a:prstGeom>
        </p:spPr>
      </p:pic>
      <p:sp>
        <p:nvSpPr>
          <p:cNvPr id="4" name="Flèche : bas 3">
            <a:extLst>
              <a:ext uri="{FF2B5EF4-FFF2-40B4-BE49-F238E27FC236}">
                <a16:creationId xmlns:a16="http://schemas.microsoft.com/office/drawing/2014/main" id="{B0635CD9-13D5-4974-8A89-26246A3AAF9A}"/>
              </a:ext>
            </a:extLst>
          </p:cNvPr>
          <p:cNvSpPr/>
          <p:nvPr/>
        </p:nvSpPr>
        <p:spPr>
          <a:xfrm>
            <a:off x="13795955" y="1714499"/>
            <a:ext cx="484150" cy="4669852"/>
          </a:xfrm>
          <a:prstGeom prst="downArrow">
            <a:avLst>
              <a:gd name="adj1" fmla="val 50000"/>
              <a:gd name="adj2" fmla="val 14959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687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1043940" y="4828375"/>
            <a:ext cx="9263512" cy="2691186"/>
          </a:xfrm>
          <a:prstGeom prst="rect">
            <a:avLst/>
          </a:prstGeom>
        </p:spPr>
        <p:txBody>
          <a:bodyPr wrap="square" lIns="0" tIns="0" rIns="0" bIns="0" rtlCol="0" anchor="t">
            <a:spAutoFit/>
          </a:bodyPr>
          <a:lstStyle/>
          <a:p>
            <a:pPr>
              <a:lnSpc>
                <a:spcPct val="150000"/>
              </a:lnSpc>
            </a:pPr>
            <a:endParaRPr lang="fr-FR" sz="2400" dirty="0">
              <a:solidFill>
                <a:srgbClr val="2E2E2E"/>
              </a:solidFill>
              <a:latin typeface="Montserrat Classic"/>
            </a:endParaRPr>
          </a:p>
          <a:p>
            <a:pPr marL="342900" indent="-342900">
              <a:lnSpc>
                <a:spcPct val="150000"/>
              </a:lnSpc>
              <a:buFont typeface="Arial" panose="020B0604020202020204" pitchFamily="34" charset="0"/>
              <a:buChar char="•"/>
            </a:pPr>
            <a:r>
              <a:rPr lang="fr-FR" sz="2400" dirty="0">
                <a:solidFill>
                  <a:srgbClr val="2E2E2E"/>
                </a:solidFill>
                <a:latin typeface="Montserrat Classic"/>
              </a:rPr>
              <a:t>la capacité des </a:t>
            </a:r>
            <a:r>
              <a:rPr lang="fr-FR" sz="2400" dirty="0">
                <a:solidFill>
                  <a:srgbClr val="2E2E2E"/>
                </a:solidFill>
                <a:highlight>
                  <a:srgbClr val="00FF00"/>
                </a:highlight>
                <a:latin typeface="Montserrat Classic"/>
              </a:rPr>
              <a:t>montants verticaux </a:t>
            </a:r>
            <a:r>
              <a:rPr lang="fr-FR" sz="2400" dirty="0">
                <a:solidFill>
                  <a:srgbClr val="2E2E2E"/>
                </a:solidFill>
                <a:latin typeface="Montserrat Classic"/>
              </a:rPr>
              <a:t>des embases à supporter le poids des embases supérieures. </a:t>
            </a:r>
          </a:p>
          <a:p>
            <a:pPr marL="342900" indent="-342900">
              <a:lnSpc>
                <a:spcPct val="150000"/>
              </a:lnSpc>
              <a:buFont typeface="Arial" panose="020B0604020202020204" pitchFamily="34" charset="0"/>
              <a:buChar char="•"/>
            </a:pPr>
            <a:r>
              <a:rPr lang="fr-FR" sz="2400" dirty="0">
                <a:solidFill>
                  <a:srgbClr val="2E2E2E"/>
                </a:solidFill>
                <a:latin typeface="Montserrat Classic"/>
              </a:rPr>
              <a:t>La force de poids appliquée correspond à la somme des forces de poids de chaque embase supérieure.</a:t>
            </a:r>
          </a:p>
        </p:txBody>
      </p:sp>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(contraintes et déformations sous charge)</a:t>
            </a:r>
          </a:p>
        </p:txBody>
      </p:sp>
      <p:pic>
        <p:nvPicPr>
          <p:cNvPr id="11" name="Image 10">
            <a:extLst>
              <a:ext uri="{FF2B5EF4-FFF2-40B4-BE49-F238E27FC236}">
                <a16:creationId xmlns:a16="http://schemas.microsoft.com/office/drawing/2014/main" id="{C5E7DECD-6614-4593-92E0-7D2B36707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5900" y="1320702"/>
            <a:ext cx="10608601" cy="8586079"/>
          </a:xfrm>
          <a:prstGeom prst="rect">
            <a:avLst/>
          </a:prstGeom>
        </p:spPr>
      </p:pic>
      <p:sp>
        <p:nvSpPr>
          <p:cNvPr id="2" name="Ellipse 1">
            <a:extLst>
              <a:ext uri="{FF2B5EF4-FFF2-40B4-BE49-F238E27FC236}">
                <a16:creationId xmlns:a16="http://schemas.microsoft.com/office/drawing/2014/main" id="{308618F9-167F-4B7B-8053-C76BE9282405}"/>
              </a:ext>
            </a:extLst>
          </p:cNvPr>
          <p:cNvSpPr/>
          <p:nvPr/>
        </p:nvSpPr>
        <p:spPr>
          <a:xfrm>
            <a:off x="10669990" y="6384351"/>
            <a:ext cx="1055649" cy="320040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35E0FD0-1981-4CD8-B074-A1A3EA3A7381}"/>
              </a:ext>
            </a:extLst>
          </p:cNvPr>
          <p:cNvSpPr/>
          <p:nvPr/>
        </p:nvSpPr>
        <p:spPr>
          <a:xfrm>
            <a:off x="14469163" y="7228429"/>
            <a:ext cx="1055649" cy="320040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05922735-2D5E-47AE-AE09-B1E52E44F665}"/>
              </a:ext>
            </a:extLst>
          </p:cNvPr>
          <p:cNvSpPr/>
          <p:nvPr/>
        </p:nvSpPr>
        <p:spPr>
          <a:xfrm>
            <a:off x="16571032" y="6767341"/>
            <a:ext cx="1055649" cy="320040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 bas 3">
            <a:extLst>
              <a:ext uri="{FF2B5EF4-FFF2-40B4-BE49-F238E27FC236}">
                <a16:creationId xmlns:a16="http://schemas.microsoft.com/office/drawing/2014/main" id="{B0635CD9-13D5-4974-8A89-26246A3AAF9A}"/>
              </a:ext>
            </a:extLst>
          </p:cNvPr>
          <p:cNvSpPr/>
          <p:nvPr/>
        </p:nvSpPr>
        <p:spPr>
          <a:xfrm>
            <a:off x="13795955" y="1714499"/>
            <a:ext cx="484150" cy="4669852"/>
          </a:xfrm>
          <a:prstGeom prst="downArrow">
            <a:avLst>
              <a:gd name="adj1" fmla="val 50000"/>
              <a:gd name="adj2" fmla="val 14959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7360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1066800" y="4392539"/>
            <a:ext cx="9263512" cy="2708242"/>
          </a:xfrm>
          <a:prstGeom prst="rect">
            <a:avLst/>
          </a:prstGeom>
        </p:spPr>
        <p:txBody>
          <a:bodyPr wrap="square" lIns="0" tIns="0" rIns="0" bIns="0" rtlCol="0" anchor="t">
            <a:spAutoFit/>
          </a:bodyPr>
          <a:lstStyle/>
          <a:p>
            <a:pPr>
              <a:lnSpc>
                <a:spcPct val="150000"/>
              </a:lnSpc>
            </a:pPr>
            <a:endParaRPr lang="fr-FR" sz="2400" dirty="0">
              <a:solidFill>
                <a:srgbClr val="2E2E2E"/>
              </a:solidFill>
              <a:latin typeface="Montserrat Classic"/>
            </a:endParaRPr>
          </a:p>
          <a:p>
            <a:pPr marL="342900" indent="-342900">
              <a:lnSpc>
                <a:spcPct val="150000"/>
              </a:lnSpc>
              <a:buFont typeface="Arial" panose="020B0604020202020204" pitchFamily="34" charset="0"/>
              <a:buChar char="•"/>
            </a:pPr>
            <a:r>
              <a:rPr lang="fr-FR" sz="2400" dirty="0">
                <a:solidFill>
                  <a:srgbClr val="2E2E2E"/>
                </a:solidFill>
                <a:latin typeface="Montserrat Classic"/>
              </a:rPr>
              <a:t>La capacité de </a:t>
            </a:r>
            <a:r>
              <a:rPr lang="fr-FR" sz="2400" dirty="0">
                <a:solidFill>
                  <a:srgbClr val="2E2E2E"/>
                </a:solidFill>
                <a:highlight>
                  <a:srgbClr val="00FF00"/>
                </a:highlight>
                <a:latin typeface="Montserrat Classic"/>
              </a:rPr>
              <a:t>la base d'embase au sol </a:t>
            </a:r>
            <a:r>
              <a:rPr lang="fr-FR" sz="2400" dirty="0">
                <a:solidFill>
                  <a:srgbClr val="2E2E2E"/>
                </a:solidFill>
                <a:latin typeface="Montserrat Classic"/>
              </a:rPr>
              <a:t>de supporter la charge des équipements transportés par elle.</a:t>
            </a:r>
          </a:p>
          <a:p>
            <a:pPr marL="342900" indent="-342900">
              <a:lnSpc>
                <a:spcPct val="150000"/>
              </a:lnSpc>
              <a:buFont typeface="Arial" panose="020B0604020202020204" pitchFamily="34" charset="0"/>
              <a:buChar char="•"/>
            </a:pPr>
            <a:r>
              <a:rPr lang="fr-FR" sz="2400" dirty="0">
                <a:solidFill>
                  <a:srgbClr val="2E2E2E"/>
                </a:solidFill>
                <a:latin typeface="Montserrat Classic"/>
              </a:rPr>
              <a:t>La force de poids appliquée correspond à la charge exercée par le poids des équipements transportés.</a:t>
            </a:r>
          </a:p>
        </p:txBody>
      </p:sp>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(contraintes et déformations sous charge)</a:t>
            </a:r>
          </a:p>
        </p:txBody>
      </p:sp>
      <p:pic>
        <p:nvPicPr>
          <p:cNvPr id="11" name="Image 10">
            <a:extLst>
              <a:ext uri="{FF2B5EF4-FFF2-40B4-BE49-F238E27FC236}">
                <a16:creationId xmlns:a16="http://schemas.microsoft.com/office/drawing/2014/main" id="{C5E7DECD-6614-4593-92E0-7D2B36707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600" y="1111061"/>
            <a:ext cx="10608601" cy="8586079"/>
          </a:xfrm>
          <a:prstGeom prst="rect">
            <a:avLst/>
          </a:prstGeom>
        </p:spPr>
      </p:pic>
      <p:sp>
        <p:nvSpPr>
          <p:cNvPr id="4" name="Flèche : bas 3">
            <a:extLst>
              <a:ext uri="{FF2B5EF4-FFF2-40B4-BE49-F238E27FC236}">
                <a16:creationId xmlns:a16="http://schemas.microsoft.com/office/drawing/2014/main" id="{B0635CD9-13D5-4974-8A89-26246A3AAF9A}"/>
              </a:ext>
            </a:extLst>
          </p:cNvPr>
          <p:cNvSpPr/>
          <p:nvPr/>
        </p:nvSpPr>
        <p:spPr>
          <a:xfrm>
            <a:off x="13460451" y="7505700"/>
            <a:ext cx="1105554" cy="989390"/>
          </a:xfrm>
          <a:prstGeom prst="downArrow">
            <a:avLst>
              <a:gd name="adj1" fmla="val 50000"/>
              <a:gd name="adj2" fmla="val 59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00FF00"/>
              </a:highlight>
            </a:endParaRPr>
          </a:p>
        </p:txBody>
      </p:sp>
      <p:sp>
        <p:nvSpPr>
          <p:cNvPr id="13" name="Ellipse 12">
            <a:extLst>
              <a:ext uri="{FF2B5EF4-FFF2-40B4-BE49-F238E27FC236}">
                <a16:creationId xmlns:a16="http://schemas.microsoft.com/office/drawing/2014/main" id="{7B4598E8-D868-4CB6-AB51-3B8D15269EA6}"/>
              </a:ext>
            </a:extLst>
          </p:cNvPr>
          <p:cNvSpPr/>
          <p:nvPr/>
        </p:nvSpPr>
        <p:spPr>
          <a:xfrm rot="16200000">
            <a:off x="12678044" y="4675072"/>
            <a:ext cx="2867785" cy="7563246"/>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76262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8" name="TextBox 7">
            <a:extLst>
              <a:ext uri="{FF2B5EF4-FFF2-40B4-BE49-F238E27FC236}">
                <a16:creationId xmlns:a16="http://schemas.microsoft.com/office/drawing/2014/main" id="{20341554-8FBE-4EF2-97DB-E11BF5E449AF}"/>
              </a:ext>
            </a:extLst>
          </p:cNvPr>
          <p:cNvSpPr txBox="1"/>
          <p:nvPr/>
        </p:nvSpPr>
        <p:spPr>
          <a:xfrm>
            <a:off x="1066800" y="4392539"/>
            <a:ext cx="9263512" cy="3799182"/>
          </a:xfrm>
          <a:prstGeom prst="rect">
            <a:avLst/>
          </a:prstGeom>
        </p:spPr>
        <p:txBody>
          <a:bodyPr wrap="square" lIns="0" tIns="0" rIns="0" bIns="0" rtlCol="0" anchor="t">
            <a:spAutoFit/>
          </a:bodyPr>
          <a:lstStyle/>
          <a:p>
            <a:pPr>
              <a:lnSpc>
                <a:spcPct val="150000"/>
              </a:lnSpc>
            </a:pPr>
            <a:endParaRPr lang="fr-FR" sz="2400" dirty="0">
              <a:solidFill>
                <a:srgbClr val="2E2E2E"/>
              </a:solidFill>
              <a:latin typeface="Montserrat Classic"/>
            </a:endParaRPr>
          </a:p>
          <a:p>
            <a:pPr marL="347472" indent="-347472" algn="l" rtl="0" eaLnBrk="1" latinLnBrk="0" hangingPunct="1">
              <a:lnSpc>
                <a:spcPct val="150000"/>
              </a:lnSpc>
              <a:spcBef>
                <a:spcPts val="0"/>
              </a:spcBef>
              <a:spcAft>
                <a:spcPts val="0"/>
              </a:spcAft>
              <a:buClrTx/>
              <a:buSzPts val="2400"/>
              <a:buFont typeface="Arial" panose="020B0604020202020204" pitchFamily="34" charset="0"/>
              <a:buChar char="•"/>
            </a:pPr>
            <a:r>
              <a:rPr lang="fr-FR" sz="2400" dirty="0">
                <a:solidFill>
                  <a:srgbClr val="2E2E2E"/>
                </a:solidFill>
                <a:latin typeface="Montserrat Classic"/>
              </a:rPr>
              <a:t>La capacité de </a:t>
            </a:r>
            <a:r>
              <a:rPr lang="fr-FR" sz="2400" dirty="0">
                <a:solidFill>
                  <a:srgbClr val="2E2E2E"/>
                </a:solidFill>
                <a:highlight>
                  <a:srgbClr val="00FF00"/>
                </a:highlight>
                <a:latin typeface="Montserrat Classic"/>
              </a:rPr>
              <a:t>la base des embases supérieure</a:t>
            </a:r>
            <a:r>
              <a:rPr lang="fr-FR" sz="2400" dirty="0">
                <a:solidFill>
                  <a:srgbClr val="2E2E2E"/>
                </a:solidFill>
                <a:latin typeface="Montserrat Classic"/>
              </a:rPr>
              <a:t>, qui repose sur une surface limitée du contact avec une surface fix , doit être étudiée pour s'assurer qu'elle peut bien répartir la charge et maintenir la stabilité.</a:t>
            </a:r>
          </a:p>
          <a:p>
            <a:pPr marL="347472" indent="-347472" algn="l" rtl="0" eaLnBrk="1" latinLnBrk="0" hangingPunct="1">
              <a:lnSpc>
                <a:spcPct val="150000"/>
              </a:lnSpc>
              <a:spcBef>
                <a:spcPts val="0"/>
              </a:spcBef>
              <a:spcAft>
                <a:spcPts val="0"/>
              </a:spcAft>
              <a:buClrTx/>
              <a:buSzPts val="2400"/>
              <a:buFont typeface="Arial" panose="020B0604020202020204" pitchFamily="34" charset="0"/>
              <a:buChar char="•"/>
            </a:pPr>
            <a:r>
              <a:rPr lang="fr-FR" sz="2400" dirty="0">
                <a:solidFill>
                  <a:srgbClr val="2E2E2E"/>
                </a:solidFill>
                <a:latin typeface="Montserrat Classic"/>
              </a:rPr>
              <a:t>Même que La force de poids appliquée correspond à la charge exercée par le poids des équipements transportés</a:t>
            </a:r>
          </a:p>
        </p:txBody>
      </p:sp>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(contraintes et déformations sous charge)</a:t>
            </a:r>
          </a:p>
        </p:txBody>
      </p:sp>
      <p:pic>
        <p:nvPicPr>
          <p:cNvPr id="11" name="Image 10">
            <a:extLst>
              <a:ext uri="{FF2B5EF4-FFF2-40B4-BE49-F238E27FC236}">
                <a16:creationId xmlns:a16="http://schemas.microsoft.com/office/drawing/2014/main" id="{C5E7DECD-6614-4593-92E0-7D2B36707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9497" y="1178628"/>
            <a:ext cx="10608601" cy="8586079"/>
          </a:xfrm>
          <a:prstGeom prst="rect">
            <a:avLst/>
          </a:prstGeom>
        </p:spPr>
      </p:pic>
      <p:sp>
        <p:nvSpPr>
          <p:cNvPr id="4" name="Flèche : bas 3">
            <a:extLst>
              <a:ext uri="{FF2B5EF4-FFF2-40B4-BE49-F238E27FC236}">
                <a16:creationId xmlns:a16="http://schemas.microsoft.com/office/drawing/2014/main" id="{B0635CD9-13D5-4974-8A89-26246A3AAF9A}"/>
              </a:ext>
            </a:extLst>
          </p:cNvPr>
          <p:cNvSpPr/>
          <p:nvPr/>
        </p:nvSpPr>
        <p:spPr>
          <a:xfrm>
            <a:off x="13379060" y="5185984"/>
            <a:ext cx="1105554" cy="989390"/>
          </a:xfrm>
          <a:prstGeom prst="downArrow">
            <a:avLst>
              <a:gd name="adj1" fmla="val 50000"/>
              <a:gd name="adj2" fmla="val 59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00FF00"/>
              </a:highlight>
            </a:endParaRPr>
          </a:p>
        </p:txBody>
      </p:sp>
      <p:sp>
        <p:nvSpPr>
          <p:cNvPr id="13" name="Ellipse 12">
            <a:extLst>
              <a:ext uri="{FF2B5EF4-FFF2-40B4-BE49-F238E27FC236}">
                <a16:creationId xmlns:a16="http://schemas.microsoft.com/office/drawing/2014/main" id="{7B4598E8-D868-4CB6-AB51-3B8D15269EA6}"/>
              </a:ext>
            </a:extLst>
          </p:cNvPr>
          <p:cNvSpPr/>
          <p:nvPr/>
        </p:nvSpPr>
        <p:spPr>
          <a:xfrm rot="16200000">
            <a:off x="12788623" y="2497451"/>
            <a:ext cx="2286428" cy="720305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ED706BFA-1F19-41E6-92FF-BFAE9E76EE0A}"/>
              </a:ext>
            </a:extLst>
          </p:cNvPr>
          <p:cNvSpPr/>
          <p:nvPr/>
        </p:nvSpPr>
        <p:spPr>
          <a:xfrm rot="16200000">
            <a:off x="12755966" y="326023"/>
            <a:ext cx="2286428" cy="720305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 bas 13">
            <a:extLst>
              <a:ext uri="{FF2B5EF4-FFF2-40B4-BE49-F238E27FC236}">
                <a16:creationId xmlns:a16="http://schemas.microsoft.com/office/drawing/2014/main" id="{F07DC640-613E-44B7-A7AC-71F19BB2C2AC}"/>
              </a:ext>
            </a:extLst>
          </p:cNvPr>
          <p:cNvSpPr/>
          <p:nvPr/>
        </p:nvSpPr>
        <p:spPr>
          <a:xfrm>
            <a:off x="13379060" y="2990801"/>
            <a:ext cx="1105554" cy="989390"/>
          </a:xfrm>
          <a:prstGeom prst="downArrow">
            <a:avLst>
              <a:gd name="adj1" fmla="val 50000"/>
              <a:gd name="adj2" fmla="val 59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00FF00"/>
              </a:highlight>
            </a:endParaRPr>
          </a:p>
        </p:txBody>
      </p:sp>
    </p:spTree>
    <p:extLst>
      <p:ext uri="{BB962C8B-B14F-4D97-AF65-F5344CB8AC3E}">
        <p14:creationId xmlns:p14="http://schemas.microsoft.com/office/powerpoint/2010/main" val="117902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Résultats</a:t>
            </a:r>
          </a:p>
        </p:txBody>
      </p:sp>
      <p:pic>
        <p:nvPicPr>
          <p:cNvPr id="15" name="Picture 192">
            <a:extLst>
              <a:ext uri="{FF2B5EF4-FFF2-40B4-BE49-F238E27FC236}">
                <a16:creationId xmlns:a16="http://schemas.microsoft.com/office/drawing/2014/main" id="{B7D02B80-9169-4A43-BA9A-780A2A6F076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4676662" y="5105400"/>
            <a:ext cx="3195955" cy="2298487"/>
          </a:xfrm>
          <a:prstGeom prst="rect">
            <a:avLst/>
          </a:prstGeom>
          <a:noFill/>
          <a:ln>
            <a:noFill/>
          </a:ln>
        </p:spPr>
      </p:pic>
      <p:pic>
        <p:nvPicPr>
          <p:cNvPr id="18" name="Picture 15">
            <a:extLst>
              <a:ext uri="{FF2B5EF4-FFF2-40B4-BE49-F238E27FC236}">
                <a16:creationId xmlns:a16="http://schemas.microsoft.com/office/drawing/2014/main" id="{67B6A096-E510-4CD3-BE49-2CC950CBB65E}"/>
              </a:ext>
            </a:extLst>
          </p:cNvPr>
          <p:cNvPicPr/>
          <p:nvPr/>
        </p:nvPicPr>
        <p:blipFill>
          <a:blip r:embed="rId8"/>
          <a:stretch>
            <a:fillRect/>
          </a:stretch>
        </p:blipFill>
        <p:spPr>
          <a:xfrm>
            <a:off x="437154" y="4837946"/>
            <a:ext cx="4089400" cy="2683510"/>
          </a:xfrm>
          <a:prstGeom prst="rect">
            <a:avLst/>
          </a:prstGeom>
        </p:spPr>
      </p:pic>
      <p:pic>
        <p:nvPicPr>
          <p:cNvPr id="19" name="Picture 45">
            <a:extLst>
              <a:ext uri="{FF2B5EF4-FFF2-40B4-BE49-F238E27FC236}">
                <a16:creationId xmlns:a16="http://schemas.microsoft.com/office/drawing/2014/main" id="{12B5A4C3-8DD3-4846-A3C0-E045C099B35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093994" y="2710001"/>
            <a:ext cx="9207222" cy="676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 coins arrondis 4">
            <a:extLst>
              <a:ext uri="{FF2B5EF4-FFF2-40B4-BE49-F238E27FC236}">
                <a16:creationId xmlns:a16="http://schemas.microsoft.com/office/drawing/2014/main" id="{20C3DAB0-5FFA-49E4-BDE3-3CF9D27371B9}"/>
              </a:ext>
            </a:extLst>
          </p:cNvPr>
          <p:cNvSpPr/>
          <p:nvPr/>
        </p:nvSpPr>
        <p:spPr>
          <a:xfrm>
            <a:off x="6268605" y="9404991"/>
            <a:ext cx="68580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L’embase au sol </a:t>
            </a:r>
          </a:p>
        </p:txBody>
      </p:sp>
    </p:spTree>
    <p:extLst>
      <p:ext uri="{BB962C8B-B14F-4D97-AF65-F5344CB8AC3E}">
        <p14:creationId xmlns:p14="http://schemas.microsoft.com/office/powerpoint/2010/main" val="308516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err="1">
                <a:latin typeface="Montserrat Classic Bold"/>
              </a:rPr>
              <a:t>Resultats</a:t>
            </a:r>
            <a:endParaRPr lang="fr-FR" sz="2000" b="1" dirty="0">
              <a:latin typeface="Montserrat Classic Bold"/>
            </a:endParaRPr>
          </a:p>
        </p:txBody>
      </p:sp>
      <p:pic>
        <p:nvPicPr>
          <p:cNvPr id="15" name="Picture 192">
            <a:extLst>
              <a:ext uri="{FF2B5EF4-FFF2-40B4-BE49-F238E27FC236}">
                <a16:creationId xmlns:a16="http://schemas.microsoft.com/office/drawing/2014/main" id="{B7D02B80-9169-4A43-BA9A-780A2A6F076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4676662" y="5105400"/>
            <a:ext cx="3195955" cy="2298487"/>
          </a:xfrm>
          <a:prstGeom prst="rect">
            <a:avLst/>
          </a:prstGeom>
          <a:noFill/>
          <a:ln>
            <a:noFill/>
          </a:ln>
        </p:spPr>
      </p:pic>
      <p:pic>
        <p:nvPicPr>
          <p:cNvPr id="18" name="Picture 15">
            <a:extLst>
              <a:ext uri="{FF2B5EF4-FFF2-40B4-BE49-F238E27FC236}">
                <a16:creationId xmlns:a16="http://schemas.microsoft.com/office/drawing/2014/main" id="{67B6A096-E510-4CD3-BE49-2CC950CBB65E}"/>
              </a:ext>
            </a:extLst>
          </p:cNvPr>
          <p:cNvPicPr/>
          <p:nvPr/>
        </p:nvPicPr>
        <p:blipFill>
          <a:blip r:embed="rId8"/>
          <a:stretch>
            <a:fillRect/>
          </a:stretch>
        </p:blipFill>
        <p:spPr>
          <a:xfrm>
            <a:off x="304800" y="2324100"/>
            <a:ext cx="97536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45">
            <a:extLst>
              <a:ext uri="{FF2B5EF4-FFF2-40B4-BE49-F238E27FC236}">
                <a16:creationId xmlns:a16="http://schemas.microsoft.com/office/drawing/2014/main" id="{12B5A4C3-8DD3-4846-A3C0-E045C099B35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0284751" y="5099957"/>
            <a:ext cx="3807228" cy="268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 coins arrondis 4">
            <a:extLst>
              <a:ext uri="{FF2B5EF4-FFF2-40B4-BE49-F238E27FC236}">
                <a16:creationId xmlns:a16="http://schemas.microsoft.com/office/drawing/2014/main" id="{20C3DAB0-5FFA-49E4-BDE3-3CF9D27371B9}"/>
              </a:ext>
            </a:extLst>
          </p:cNvPr>
          <p:cNvSpPr/>
          <p:nvPr/>
        </p:nvSpPr>
        <p:spPr>
          <a:xfrm>
            <a:off x="1752600" y="9258300"/>
            <a:ext cx="68580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L’embase supérieur  </a:t>
            </a:r>
          </a:p>
        </p:txBody>
      </p:sp>
    </p:spTree>
    <p:extLst>
      <p:ext uri="{BB962C8B-B14F-4D97-AF65-F5344CB8AC3E}">
        <p14:creationId xmlns:p14="http://schemas.microsoft.com/office/powerpoint/2010/main" val="3614111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Résultats</a:t>
            </a:r>
          </a:p>
        </p:txBody>
      </p:sp>
      <p:pic>
        <p:nvPicPr>
          <p:cNvPr id="15" name="Picture 192">
            <a:extLst>
              <a:ext uri="{FF2B5EF4-FFF2-40B4-BE49-F238E27FC236}">
                <a16:creationId xmlns:a16="http://schemas.microsoft.com/office/drawing/2014/main" id="{B7D02B80-9169-4A43-BA9A-780A2A6F076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839200" y="2132081"/>
            <a:ext cx="8897836"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5">
            <a:extLst>
              <a:ext uri="{FF2B5EF4-FFF2-40B4-BE49-F238E27FC236}">
                <a16:creationId xmlns:a16="http://schemas.microsoft.com/office/drawing/2014/main" id="{67B6A096-E510-4CD3-BE49-2CC950CBB65E}"/>
              </a:ext>
            </a:extLst>
          </p:cNvPr>
          <p:cNvPicPr/>
          <p:nvPr/>
        </p:nvPicPr>
        <p:blipFill>
          <a:blip r:embed="rId8"/>
          <a:stretch>
            <a:fillRect/>
          </a:stretch>
        </p:blipFill>
        <p:spPr>
          <a:xfrm>
            <a:off x="734068" y="5070675"/>
            <a:ext cx="3429000" cy="2313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45">
            <a:extLst>
              <a:ext uri="{FF2B5EF4-FFF2-40B4-BE49-F238E27FC236}">
                <a16:creationId xmlns:a16="http://schemas.microsoft.com/office/drawing/2014/main" id="{12B5A4C3-8DD3-4846-A3C0-E045C099B35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848868" y="4885762"/>
            <a:ext cx="3807228" cy="268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 coins arrondis 4">
            <a:extLst>
              <a:ext uri="{FF2B5EF4-FFF2-40B4-BE49-F238E27FC236}">
                <a16:creationId xmlns:a16="http://schemas.microsoft.com/office/drawing/2014/main" id="{20C3DAB0-5FFA-49E4-BDE3-3CF9D27371B9}"/>
              </a:ext>
            </a:extLst>
          </p:cNvPr>
          <p:cNvSpPr/>
          <p:nvPr/>
        </p:nvSpPr>
        <p:spPr>
          <a:xfrm>
            <a:off x="10111740" y="9066281"/>
            <a:ext cx="68580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Les montants verticaux</a:t>
            </a:r>
          </a:p>
        </p:txBody>
      </p:sp>
    </p:spTree>
    <p:extLst>
      <p:ext uri="{BB962C8B-B14F-4D97-AF65-F5344CB8AC3E}">
        <p14:creationId xmlns:p14="http://schemas.microsoft.com/office/powerpoint/2010/main" val="193716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6804CC4E-DE2D-43A1-A91F-4520784DB133}"/>
              </a:ext>
            </a:extLst>
          </p:cNvPr>
          <p:cNvSpPr/>
          <p:nvPr/>
        </p:nvSpPr>
        <p:spPr>
          <a:xfrm rot="19514251">
            <a:off x="-5994736" y="-7570981"/>
            <a:ext cx="17357716" cy="19152843"/>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2" name="Freeform 2"/>
          <p:cNvSpPr/>
          <p:nvPr/>
        </p:nvSpPr>
        <p:spPr>
          <a:xfrm rot="18365026">
            <a:off x="11319786" y="3510981"/>
            <a:ext cx="10884489" cy="8846121"/>
          </a:xfrm>
          <a:custGeom>
            <a:avLst/>
            <a:gdLst/>
            <a:ahLst/>
            <a:cxnLst/>
            <a:rect l="l" t="t" r="r" b="b"/>
            <a:pathLst>
              <a:path w="10884489" h="8846121">
                <a:moveTo>
                  <a:pt x="0" y="0"/>
                </a:moveTo>
                <a:lnTo>
                  <a:pt x="10884489" y="0"/>
                </a:lnTo>
                <a:lnTo>
                  <a:pt x="10884489" y="8846120"/>
                </a:lnTo>
                <a:lnTo>
                  <a:pt x="0" y="884612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3" name="TextBox 3"/>
          <p:cNvSpPr txBox="1"/>
          <p:nvPr/>
        </p:nvSpPr>
        <p:spPr>
          <a:xfrm>
            <a:off x="1718856" y="851280"/>
            <a:ext cx="11339643" cy="1154162"/>
          </a:xfrm>
          <a:prstGeom prst="rect">
            <a:avLst/>
          </a:prstGeom>
        </p:spPr>
        <p:txBody>
          <a:bodyPr lIns="0" tIns="0" rIns="0" bIns="0" rtlCol="0" anchor="t">
            <a:spAutoFit/>
          </a:bodyPr>
          <a:lstStyle/>
          <a:p>
            <a:pPr algn="l">
              <a:lnSpc>
                <a:spcPts val="9000"/>
              </a:lnSpc>
            </a:pPr>
            <a:r>
              <a:rPr lang="en-US" sz="9000" b="1" dirty="0">
                <a:solidFill>
                  <a:srgbClr val="004AAD"/>
                </a:solidFill>
                <a:latin typeface="Montserrat Classic Bold"/>
                <a:ea typeface="Montserrat Classic Bold"/>
                <a:cs typeface="Montserrat Classic Bold"/>
                <a:sym typeface="Montserrat Classic Bold"/>
              </a:rPr>
              <a:t>Introduction</a:t>
            </a:r>
          </a:p>
        </p:txBody>
      </p:sp>
      <p:sp>
        <p:nvSpPr>
          <p:cNvPr id="7" name="ZoneTexte 6">
            <a:extLst>
              <a:ext uri="{FF2B5EF4-FFF2-40B4-BE49-F238E27FC236}">
                <a16:creationId xmlns:a16="http://schemas.microsoft.com/office/drawing/2014/main" id="{629DD1CB-E6B4-47FB-A387-45E375246E0E}"/>
              </a:ext>
            </a:extLst>
          </p:cNvPr>
          <p:cNvSpPr txBox="1"/>
          <p:nvPr/>
        </p:nvSpPr>
        <p:spPr>
          <a:xfrm>
            <a:off x="1066800" y="3080068"/>
            <a:ext cx="12643757" cy="5553508"/>
          </a:xfrm>
          <a:prstGeom prst="rect">
            <a:avLst/>
          </a:prstGeom>
          <a:noFill/>
        </p:spPr>
        <p:txBody>
          <a:bodyPr wrap="square">
            <a:spAutoFit/>
          </a:bodyPr>
          <a:lstStyle/>
          <a:p>
            <a:pPr>
              <a:lnSpc>
                <a:spcPct val="150000"/>
              </a:lnSpc>
            </a:pPr>
            <a:r>
              <a:rPr lang="fr-FR" sz="2400" dirty="0">
                <a:solidFill>
                  <a:srgbClr val="2E2E2E"/>
                </a:solidFill>
                <a:latin typeface="Montserrat Classic"/>
              </a:rPr>
              <a:t>Mon stage s’est déroulé du </a:t>
            </a:r>
            <a:r>
              <a:rPr lang="fr-FR" sz="2400" b="1" dirty="0">
                <a:solidFill>
                  <a:srgbClr val="2E2E2E"/>
                </a:solidFill>
                <a:latin typeface="Montserrat Classic"/>
              </a:rPr>
              <a:t>17 aout au 20 septembre 2024, </a:t>
            </a:r>
            <a:r>
              <a:rPr lang="fr-FR" sz="2400" dirty="0">
                <a:solidFill>
                  <a:srgbClr val="2E2E2E"/>
                </a:solidFill>
                <a:latin typeface="Montserrat Classic"/>
              </a:rPr>
              <a:t>durée de </a:t>
            </a:r>
            <a:r>
              <a:rPr lang="fr-FR" sz="2400" b="1" dirty="0">
                <a:solidFill>
                  <a:srgbClr val="2E2E2E"/>
                </a:solidFill>
                <a:latin typeface="Montserrat Classic"/>
              </a:rPr>
              <a:t>5 semaines </a:t>
            </a:r>
            <a:r>
              <a:rPr lang="fr-FR" sz="2400" dirty="0">
                <a:solidFill>
                  <a:srgbClr val="2E2E2E"/>
                </a:solidFill>
                <a:latin typeface="Montserrat Classic"/>
              </a:rPr>
              <a:t>au sein d’</a:t>
            </a:r>
            <a:r>
              <a:rPr lang="fr-FR" sz="2400" b="1" dirty="0">
                <a:solidFill>
                  <a:srgbClr val="2E2E2E"/>
                </a:solidFill>
                <a:latin typeface="Montserrat Classic"/>
              </a:rPr>
              <a:t>ALTEN </a:t>
            </a:r>
            <a:r>
              <a:rPr lang="fr-FR" sz="2400" dirty="0">
                <a:solidFill>
                  <a:srgbClr val="2E2E2E"/>
                </a:solidFill>
                <a:latin typeface="Montserrat Classic"/>
              </a:rPr>
              <a:t>Delivery Center MAROC ,situé à </a:t>
            </a:r>
            <a:r>
              <a:rPr lang="fr-FR" sz="2400" b="1" dirty="0">
                <a:solidFill>
                  <a:srgbClr val="2E2E2E"/>
                </a:solidFill>
                <a:latin typeface="Montserrat Classic"/>
              </a:rPr>
              <a:t>Technopolis, Rabat</a:t>
            </a:r>
            <a:r>
              <a:rPr lang="fr-FR" sz="2400" dirty="0">
                <a:solidFill>
                  <a:srgbClr val="2E2E2E"/>
                </a:solidFill>
                <a:latin typeface="Montserrat Classic"/>
              </a:rPr>
              <a:t>. Cette expérience s’inscrivait dans le cadre de ma formation à </a:t>
            </a:r>
            <a:r>
              <a:rPr lang="fr-FR" sz="2400" b="1" dirty="0">
                <a:solidFill>
                  <a:srgbClr val="2E2E2E"/>
                </a:solidFill>
                <a:latin typeface="Montserrat Classic"/>
              </a:rPr>
              <a:t>l’ENSET Mohammedia </a:t>
            </a:r>
            <a:r>
              <a:rPr lang="fr-FR" sz="2400" dirty="0">
                <a:solidFill>
                  <a:srgbClr val="2E2E2E"/>
                </a:solidFill>
                <a:latin typeface="Montserrat Classic"/>
              </a:rPr>
              <a:t>et portait sur un projet de </a:t>
            </a:r>
            <a:r>
              <a:rPr lang="fr-FR" sz="2400" b="1" dirty="0">
                <a:solidFill>
                  <a:srgbClr val="FF0000"/>
                </a:solidFill>
                <a:latin typeface="Montserrat Classic"/>
              </a:rPr>
              <a:t>conception et de test d'emballages des pièces ferroviaires pour Alstom</a:t>
            </a:r>
            <a:r>
              <a:rPr lang="fr-FR" sz="2400" dirty="0">
                <a:solidFill>
                  <a:srgbClr val="2E2E2E"/>
                </a:solidFill>
                <a:latin typeface="Montserrat Classic"/>
              </a:rPr>
              <a:t>, un leader mondial dans le domaine des transports ferroviaires.</a:t>
            </a:r>
          </a:p>
          <a:p>
            <a:pPr>
              <a:lnSpc>
                <a:spcPct val="150000"/>
              </a:lnSpc>
            </a:pPr>
            <a:r>
              <a:rPr lang="fr-FR" sz="2400" dirty="0">
                <a:solidFill>
                  <a:srgbClr val="2E2E2E"/>
                </a:solidFill>
                <a:latin typeface="Montserrat Classic"/>
              </a:rPr>
              <a:t>Encadré par </a:t>
            </a:r>
            <a:r>
              <a:rPr lang="fr-FR" sz="2400" b="1" dirty="0">
                <a:solidFill>
                  <a:srgbClr val="2E2E2E"/>
                </a:solidFill>
                <a:latin typeface="Montserrat Classic"/>
              </a:rPr>
              <a:t>M. Ayoub Mohsini</a:t>
            </a:r>
            <a:r>
              <a:rPr lang="fr-FR" sz="2400" dirty="0">
                <a:solidFill>
                  <a:srgbClr val="2E2E2E"/>
                </a:solidFill>
                <a:latin typeface="Montserrat Classic"/>
              </a:rPr>
              <a:t>, chef de projet et ingénieur d'État en logistique et transport, ainsi que par </a:t>
            </a:r>
            <a:r>
              <a:rPr lang="fr-FR" sz="2400" b="1" dirty="0">
                <a:solidFill>
                  <a:srgbClr val="2E2E2E"/>
                </a:solidFill>
                <a:latin typeface="Montserrat Classic"/>
              </a:rPr>
              <a:t>M. Oussama Ouaqdi, </a:t>
            </a:r>
            <a:r>
              <a:rPr lang="fr-FR" sz="2400" dirty="0">
                <a:solidFill>
                  <a:srgbClr val="2E2E2E"/>
                </a:solidFill>
                <a:latin typeface="Montserrat Classic"/>
              </a:rPr>
              <a:t>ingénieur en études mécaniques, j’ai été intégré à une équipe pluridisciplinaire réunissant des ingénieurs en mécanique, des spécialistes de la chaîne d’approvisionnement, et des professionnels en logistique et transport.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621963" y="615064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6" name="Image 5">
            <a:extLst>
              <a:ext uri="{FF2B5EF4-FFF2-40B4-BE49-F238E27FC236}">
                <a16:creationId xmlns:a16="http://schemas.microsoft.com/office/drawing/2014/main" id="{8280A64D-0837-4E3C-83F6-DFEBF3D31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6300" y="10950876"/>
            <a:ext cx="3061185" cy="2171233"/>
          </a:xfrm>
          <a:prstGeom prst="rect">
            <a:avLst/>
          </a:prstGeom>
        </p:spPr>
      </p:pic>
      <p:sp>
        <p:nvSpPr>
          <p:cNvPr id="10" name="Freeform 3">
            <a:extLst>
              <a:ext uri="{FF2B5EF4-FFF2-40B4-BE49-F238E27FC236}">
                <a16:creationId xmlns:a16="http://schemas.microsoft.com/office/drawing/2014/main" id="{A6FC3F22-CB2B-4F97-82D3-4C0B2E178789}"/>
              </a:ext>
            </a:extLst>
          </p:cNvPr>
          <p:cNvSpPr/>
          <p:nvPr/>
        </p:nvSpPr>
        <p:spPr>
          <a:xfrm flipH="1">
            <a:off x="304800" y="1490077"/>
            <a:ext cx="6324600" cy="1791639"/>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16" name="TextBox 6">
            <a:extLst>
              <a:ext uri="{FF2B5EF4-FFF2-40B4-BE49-F238E27FC236}">
                <a16:creationId xmlns:a16="http://schemas.microsoft.com/office/drawing/2014/main" id="{191B810A-022D-4F3B-AC2C-55C3B09418DE}"/>
              </a:ext>
            </a:extLst>
          </p:cNvPr>
          <p:cNvSpPr txBox="1"/>
          <p:nvPr/>
        </p:nvSpPr>
        <p:spPr>
          <a:xfrm>
            <a:off x="1043940" y="-285968"/>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Analyse et vérification de la sécurité des embases</a:t>
            </a:r>
          </a:p>
        </p:txBody>
      </p:sp>
      <p:sp>
        <p:nvSpPr>
          <p:cNvPr id="9" name="TextBox 12">
            <a:extLst>
              <a:ext uri="{FF2B5EF4-FFF2-40B4-BE49-F238E27FC236}">
                <a16:creationId xmlns:a16="http://schemas.microsoft.com/office/drawing/2014/main" id="{A0ED4AA0-3925-45BE-8F90-85E03DD591AE}"/>
              </a:ext>
            </a:extLst>
          </p:cNvPr>
          <p:cNvSpPr txBox="1"/>
          <p:nvPr/>
        </p:nvSpPr>
        <p:spPr>
          <a:xfrm>
            <a:off x="-95250" y="2078119"/>
            <a:ext cx="7124700" cy="615553"/>
          </a:xfrm>
          <a:prstGeom prst="rect">
            <a:avLst/>
          </a:prstGeom>
        </p:spPr>
        <p:txBody>
          <a:bodyPr wrap="square" lIns="0" tIns="0" rIns="0" bIns="0" rtlCol="0" anchor="t">
            <a:spAutoFit/>
          </a:bodyPr>
          <a:lstStyle/>
          <a:p>
            <a:pPr algn="ctr"/>
            <a:r>
              <a:rPr lang="fr-FR" sz="2000" b="1" dirty="0">
                <a:latin typeface="Montserrat Classic Bold"/>
              </a:rPr>
              <a:t>Simulation statique</a:t>
            </a:r>
          </a:p>
          <a:p>
            <a:pPr algn="ctr"/>
            <a:r>
              <a:rPr lang="fr-FR" sz="2000" b="1" dirty="0">
                <a:latin typeface="Montserrat Classic Bold"/>
              </a:rPr>
              <a:t>Résultats</a:t>
            </a:r>
          </a:p>
        </p:txBody>
      </p:sp>
      <p:graphicFrame>
        <p:nvGraphicFramePr>
          <p:cNvPr id="2" name="Tableau 1">
            <a:extLst>
              <a:ext uri="{FF2B5EF4-FFF2-40B4-BE49-F238E27FC236}">
                <a16:creationId xmlns:a16="http://schemas.microsoft.com/office/drawing/2014/main" id="{1EF45F9B-D7C1-4F65-89C8-24BD67EEB03A}"/>
              </a:ext>
            </a:extLst>
          </p:cNvPr>
          <p:cNvGraphicFramePr>
            <a:graphicFrameLocks noGrp="1"/>
          </p:cNvGraphicFramePr>
          <p:nvPr>
            <p:extLst>
              <p:ext uri="{D42A27DB-BD31-4B8C-83A1-F6EECF244321}">
                <p14:modId xmlns:p14="http://schemas.microsoft.com/office/powerpoint/2010/main" val="3606586729"/>
              </p:ext>
            </p:extLst>
          </p:nvPr>
        </p:nvGraphicFramePr>
        <p:xfrm>
          <a:off x="4343400" y="3727609"/>
          <a:ext cx="10843110" cy="5771276"/>
        </p:xfrm>
        <a:graphic>
          <a:graphicData uri="http://schemas.openxmlformats.org/drawingml/2006/table">
            <a:tbl>
              <a:tblPr firstRow="1" firstCol="1" bandRow="1">
                <a:tableStyleId>{5C22544A-7EE6-4342-B048-85BDC9FD1C3A}</a:tableStyleId>
              </a:tblPr>
              <a:tblGrid>
                <a:gridCol w="2168622">
                  <a:extLst>
                    <a:ext uri="{9D8B030D-6E8A-4147-A177-3AD203B41FA5}">
                      <a16:colId xmlns:a16="http://schemas.microsoft.com/office/drawing/2014/main" val="3149972239"/>
                    </a:ext>
                  </a:extLst>
                </a:gridCol>
                <a:gridCol w="2168622">
                  <a:extLst>
                    <a:ext uri="{9D8B030D-6E8A-4147-A177-3AD203B41FA5}">
                      <a16:colId xmlns:a16="http://schemas.microsoft.com/office/drawing/2014/main" val="1474796740"/>
                    </a:ext>
                  </a:extLst>
                </a:gridCol>
                <a:gridCol w="2168622">
                  <a:extLst>
                    <a:ext uri="{9D8B030D-6E8A-4147-A177-3AD203B41FA5}">
                      <a16:colId xmlns:a16="http://schemas.microsoft.com/office/drawing/2014/main" val="1369671901"/>
                    </a:ext>
                  </a:extLst>
                </a:gridCol>
                <a:gridCol w="2168622">
                  <a:extLst>
                    <a:ext uri="{9D8B030D-6E8A-4147-A177-3AD203B41FA5}">
                      <a16:colId xmlns:a16="http://schemas.microsoft.com/office/drawing/2014/main" val="2667315125"/>
                    </a:ext>
                  </a:extLst>
                </a:gridCol>
                <a:gridCol w="2168622">
                  <a:extLst>
                    <a:ext uri="{9D8B030D-6E8A-4147-A177-3AD203B41FA5}">
                      <a16:colId xmlns:a16="http://schemas.microsoft.com/office/drawing/2014/main" val="2172198875"/>
                    </a:ext>
                  </a:extLst>
                </a:gridCol>
              </a:tblGrid>
              <a:tr h="1633415">
                <a:tc>
                  <a:txBody>
                    <a:bodyPr/>
                    <a:lstStyle/>
                    <a:p>
                      <a:pPr algn="ctr">
                        <a:lnSpc>
                          <a:spcPct val="107000"/>
                        </a:lnSpc>
                        <a:spcAft>
                          <a:spcPts val="800"/>
                        </a:spcAft>
                      </a:pPr>
                      <a:r>
                        <a:rPr lang="fr-FR" sz="2000" b="1" kern="1200" dirty="0">
                          <a:solidFill>
                            <a:schemeClr val="bg1"/>
                          </a:solidFill>
                          <a:latin typeface="Montserrat Classic Bold"/>
                          <a:ea typeface="+mn-ea"/>
                          <a:cs typeface="+mn-cs"/>
                        </a:rPr>
                        <a:t>Simulation</a:t>
                      </a:r>
                    </a:p>
                  </a:txBody>
                  <a:tcPr marL="152400" marR="152400" marT="152400" marB="152400" anchor="ctr"/>
                </a:tc>
                <a:tc>
                  <a:txBody>
                    <a:bodyPr/>
                    <a:lstStyle/>
                    <a:p>
                      <a:pPr algn="ctr">
                        <a:lnSpc>
                          <a:spcPct val="107000"/>
                        </a:lnSpc>
                        <a:spcAft>
                          <a:spcPts val="800"/>
                        </a:spcAft>
                      </a:pPr>
                      <a:r>
                        <a:rPr lang="fr-FR" sz="2000" b="1" kern="1200" dirty="0">
                          <a:solidFill>
                            <a:schemeClr val="bg1"/>
                          </a:solidFill>
                          <a:latin typeface="Montserrat Classic Bold"/>
                          <a:ea typeface="+mn-ea"/>
                          <a:cs typeface="+mn-cs"/>
                        </a:rPr>
                        <a:t>Contrainte Max (MPa)</a:t>
                      </a:r>
                    </a:p>
                  </a:txBody>
                  <a:tcPr marL="152400" marR="152400" marT="152400" marB="152400" anchor="ctr"/>
                </a:tc>
                <a:tc>
                  <a:txBody>
                    <a:bodyPr/>
                    <a:lstStyle/>
                    <a:p>
                      <a:pPr algn="ctr">
                        <a:lnSpc>
                          <a:spcPct val="107000"/>
                        </a:lnSpc>
                        <a:spcAft>
                          <a:spcPts val="800"/>
                        </a:spcAft>
                      </a:pPr>
                      <a:r>
                        <a:rPr lang="fr-FR" sz="2000" b="1" kern="1200" dirty="0">
                          <a:solidFill>
                            <a:schemeClr val="bg1"/>
                          </a:solidFill>
                          <a:latin typeface="Montserrat Classic Bold"/>
                          <a:ea typeface="+mn-ea"/>
                          <a:cs typeface="+mn-cs"/>
                        </a:rPr>
                        <a:t>Contrainte Min (MPa)</a:t>
                      </a:r>
                    </a:p>
                  </a:txBody>
                  <a:tcPr marL="152400" marR="152400" marT="152400" marB="152400" anchor="ctr"/>
                </a:tc>
                <a:tc>
                  <a:txBody>
                    <a:bodyPr/>
                    <a:lstStyle/>
                    <a:p>
                      <a:pPr marL="0" algn="ctr" defTabSz="914400" rtl="0" eaLnBrk="1" latinLnBrk="0" hangingPunct="1">
                        <a:lnSpc>
                          <a:spcPct val="107000"/>
                        </a:lnSpc>
                        <a:spcAft>
                          <a:spcPts val="800"/>
                        </a:spcAft>
                      </a:pPr>
                      <a:r>
                        <a:rPr lang="fr-FR" sz="2000" b="1" kern="1200">
                          <a:solidFill>
                            <a:schemeClr val="bg1"/>
                          </a:solidFill>
                          <a:latin typeface="Montserrat Classic Bold"/>
                          <a:ea typeface="+mn-ea"/>
                          <a:cs typeface="+mn-cs"/>
                        </a:rPr>
                        <a:t>Déplacement Max (mm)</a:t>
                      </a:r>
                    </a:p>
                  </a:txBody>
                  <a:tcPr marL="152400" marR="152400" marT="152400" marB="152400" anchor="ctr"/>
                </a:tc>
                <a:tc>
                  <a:txBody>
                    <a:bodyPr/>
                    <a:lstStyle/>
                    <a:p>
                      <a:pPr marL="0" algn="ctr" defTabSz="914400" rtl="0" eaLnBrk="1" latinLnBrk="0" hangingPunct="1">
                        <a:lnSpc>
                          <a:spcPct val="107000"/>
                        </a:lnSpc>
                        <a:spcAft>
                          <a:spcPts val="800"/>
                        </a:spcAft>
                      </a:pPr>
                      <a:r>
                        <a:rPr lang="fr-FR" sz="2000" b="1" kern="1200" dirty="0">
                          <a:solidFill>
                            <a:schemeClr val="bg1"/>
                          </a:solidFill>
                          <a:latin typeface="Montserrat Classic Bold"/>
                          <a:ea typeface="+mn-ea"/>
                          <a:cs typeface="+mn-cs"/>
                        </a:rPr>
                        <a:t>FOS (Factor of </a:t>
                      </a:r>
                      <a:r>
                        <a:rPr lang="fr-FR" sz="2000" b="1" kern="1200" dirty="0" err="1">
                          <a:solidFill>
                            <a:schemeClr val="bg1"/>
                          </a:solidFill>
                          <a:latin typeface="Montserrat Classic Bold"/>
                          <a:ea typeface="+mn-ea"/>
                          <a:cs typeface="+mn-cs"/>
                        </a:rPr>
                        <a:t>Safety</a:t>
                      </a:r>
                      <a:r>
                        <a:rPr lang="fr-FR" sz="2000" b="1" kern="1200" dirty="0">
                          <a:solidFill>
                            <a:schemeClr val="bg1"/>
                          </a:solidFill>
                          <a:latin typeface="Montserrat Classic Bold"/>
                          <a:ea typeface="+mn-ea"/>
                          <a:cs typeface="+mn-cs"/>
                        </a:rPr>
                        <a:t>)</a:t>
                      </a:r>
                    </a:p>
                  </a:txBody>
                  <a:tcPr marL="152400" marR="152400" marT="152400" marB="152400" anchor="ctr"/>
                </a:tc>
                <a:extLst>
                  <a:ext uri="{0D108BD9-81ED-4DB2-BD59-A6C34878D82A}">
                    <a16:rowId xmlns:a16="http://schemas.microsoft.com/office/drawing/2014/main" val="2507847616"/>
                  </a:ext>
                </a:extLst>
              </a:tr>
              <a:tr h="1379287">
                <a:tc>
                  <a:txBody>
                    <a:bodyPr/>
                    <a:lstStyle/>
                    <a:p>
                      <a:pPr algn="ctr">
                        <a:lnSpc>
                          <a:spcPct val="107000"/>
                        </a:lnSpc>
                        <a:spcAft>
                          <a:spcPts val="800"/>
                        </a:spcAft>
                      </a:pPr>
                      <a:r>
                        <a:rPr lang="fr-FR" sz="2000" b="1" kern="1200">
                          <a:solidFill>
                            <a:schemeClr val="bg1"/>
                          </a:solidFill>
                          <a:latin typeface="Montserrat Classic Bold"/>
                          <a:ea typeface="+mn-ea"/>
                          <a:cs typeface="+mn-cs"/>
                        </a:rPr>
                        <a:t>Simu 1: Embase au sol</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30,14</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0.28</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a:solidFill>
                            <a:schemeClr val="tx1"/>
                          </a:solidFill>
                          <a:latin typeface="Montserrat Classic Bold"/>
                          <a:ea typeface="+mn-ea"/>
                          <a:cs typeface="+mn-cs"/>
                        </a:rPr>
                        <a:t>0.239</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a:solidFill>
                            <a:schemeClr val="tx1"/>
                          </a:solidFill>
                          <a:latin typeface="Montserrat Classic Bold"/>
                          <a:ea typeface="+mn-ea"/>
                          <a:cs typeface="+mn-cs"/>
                        </a:rPr>
                        <a:t>7</a:t>
                      </a:r>
                    </a:p>
                  </a:txBody>
                  <a:tcPr marL="152400" marR="152400" marT="76200" marB="76200" anchor="ctr"/>
                </a:tc>
                <a:extLst>
                  <a:ext uri="{0D108BD9-81ED-4DB2-BD59-A6C34878D82A}">
                    <a16:rowId xmlns:a16="http://schemas.microsoft.com/office/drawing/2014/main" val="1911491808"/>
                  </a:ext>
                </a:extLst>
              </a:tr>
              <a:tr h="1379287">
                <a:tc>
                  <a:txBody>
                    <a:bodyPr/>
                    <a:lstStyle/>
                    <a:p>
                      <a:pPr algn="ctr">
                        <a:lnSpc>
                          <a:spcPct val="107000"/>
                        </a:lnSpc>
                        <a:spcAft>
                          <a:spcPts val="800"/>
                        </a:spcAft>
                      </a:pPr>
                      <a:r>
                        <a:rPr lang="fr-FR" sz="2000" b="1" kern="1200">
                          <a:solidFill>
                            <a:schemeClr val="bg1"/>
                          </a:solidFill>
                          <a:latin typeface="Montserrat Classic Bold"/>
                          <a:ea typeface="+mn-ea"/>
                          <a:cs typeface="+mn-cs"/>
                        </a:rPr>
                        <a:t>Simu 2: Embase supérieure</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54.64</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0.93</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a:solidFill>
                            <a:schemeClr val="tx1"/>
                          </a:solidFill>
                          <a:latin typeface="Montserrat Classic Bold"/>
                          <a:ea typeface="+mn-ea"/>
                          <a:cs typeface="+mn-cs"/>
                        </a:rPr>
                        <a:t>0.832</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a:solidFill>
                            <a:schemeClr val="tx1"/>
                          </a:solidFill>
                          <a:latin typeface="Montserrat Classic Bold"/>
                          <a:ea typeface="+mn-ea"/>
                          <a:cs typeface="+mn-cs"/>
                        </a:rPr>
                        <a:t>4.3</a:t>
                      </a:r>
                    </a:p>
                  </a:txBody>
                  <a:tcPr marL="152400" marR="152400" marT="76200" marB="76200" anchor="ctr"/>
                </a:tc>
                <a:extLst>
                  <a:ext uri="{0D108BD9-81ED-4DB2-BD59-A6C34878D82A}">
                    <a16:rowId xmlns:a16="http://schemas.microsoft.com/office/drawing/2014/main" val="3485501252"/>
                  </a:ext>
                </a:extLst>
              </a:tr>
              <a:tr h="1379287">
                <a:tc>
                  <a:txBody>
                    <a:bodyPr/>
                    <a:lstStyle/>
                    <a:p>
                      <a:pPr algn="ctr">
                        <a:lnSpc>
                          <a:spcPct val="107000"/>
                        </a:lnSpc>
                        <a:spcAft>
                          <a:spcPts val="800"/>
                        </a:spcAft>
                      </a:pPr>
                      <a:r>
                        <a:rPr lang="fr-FR" sz="2000" b="1" kern="1200" dirty="0">
                          <a:solidFill>
                            <a:schemeClr val="bg1"/>
                          </a:solidFill>
                          <a:latin typeface="Montserrat Classic Bold"/>
                          <a:ea typeface="+mn-ea"/>
                          <a:cs typeface="+mn-cs"/>
                        </a:rPr>
                        <a:t>Simu 3: Montants verticaux</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9.182</a:t>
                      </a:r>
                    </a:p>
                  </a:txBody>
                  <a:tcPr marL="152400" marR="152400" marT="76200" marB="76200" anchor="ctr"/>
                </a:tc>
                <a:tc>
                  <a:txBody>
                    <a:bodyPr/>
                    <a:lstStyle/>
                    <a:p>
                      <a:pPr algn="ctr">
                        <a:lnSpc>
                          <a:spcPct val="107000"/>
                        </a:lnSpc>
                        <a:spcAft>
                          <a:spcPts val="800"/>
                        </a:spcAft>
                      </a:pPr>
                      <a:r>
                        <a:rPr lang="fr-FR" sz="2000" b="1" kern="1200">
                          <a:solidFill>
                            <a:schemeClr val="tx1"/>
                          </a:solidFill>
                          <a:latin typeface="Montserrat Classic Bold"/>
                          <a:ea typeface="+mn-ea"/>
                          <a:cs typeface="+mn-cs"/>
                        </a:rPr>
                        <a:t>0.00977</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dirty="0">
                          <a:solidFill>
                            <a:schemeClr val="tx1"/>
                          </a:solidFill>
                          <a:latin typeface="Montserrat Classic Bold"/>
                          <a:ea typeface="+mn-ea"/>
                          <a:cs typeface="+mn-cs"/>
                        </a:rPr>
                        <a:t>0.01771</a:t>
                      </a:r>
                    </a:p>
                  </a:txBody>
                  <a:tcPr marL="152400" marR="152400" marT="76200" marB="76200" anchor="ctr"/>
                </a:tc>
                <a:tc>
                  <a:txBody>
                    <a:bodyPr/>
                    <a:lstStyle/>
                    <a:p>
                      <a:pPr marL="0" algn="ctr" defTabSz="914400" rtl="0" eaLnBrk="1" latinLnBrk="0" hangingPunct="1">
                        <a:lnSpc>
                          <a:spcPct val="107000"/>
                        </a:lnSpc>
                        <a:spcAft>
                          <a:spcPts val="800"/>
                        </a:spcAft>
                      </a:pPr>
                      <a:r>
                        <a:rPr lang="fr-FR" sz="2000" b="1" kern="1200" dirty="0">
                          <a:solidFill>
                            <a:schemeClr val="tx1"/>
                          </a:solidFill>
                          <a:latin typeface="Montserrat Classic Bold"/>
                          <a:ea typeface="+mn-ea"/>
                          <a:cs typeface="+mn-cs"/>
                        </a:rPr>
                        <a:t>26</a:t>
                      </a:r>
                    </a:p>
                  </a:txBody>
                  <a:tcPr marL="152400" marR="152400" marT="76200" marB="76200" anchor="ctr"/>
                </a:tc>
                <a:extLst>
                  <a:ext uri="{0D108BD9-81ED-4DB2-BD59-A6C34878D82A}">
                    <a16:rowId xmlns:a16="http://schemas.microsoft.com/office/drawing/2014/main" val="2053601435"/>
                  </a:ext>
                </a:extLst>
              </a:tr>
            </a:tbl>
          </a:graphicData>
        </a:graphic>
      </p:graphicFrame>
      <p:sp>
        <p:nvSpPr>
          <p:cNvPr id="7" name="Graphique 4" descr="Coche avec un remplissage uni">
            <a:extLst>
              <a:ext uri="{FF2B5EF4-FFF2-40B4-BE49-F238E27FC236}">
                <a16:creationId xmlns:a16="http://schemas.microsoft.com/office/drawing/2014/main" id="{4367D082-1BEF-425C-BA50-2A1612EAB1F1}"/>
              </a:ext>
            </a:extLst>
          </p:cNvPr>
          <p:cNvSpPr/>
          <p:nvPr/>
        </p:nvSpPr>
        <p:spPr>
          <a:xfrm>
            <a:off x="14478000" y="5255753"/>
            <a:ext cx="2787014" cy="2714988"/>
          </a:xfrm>
          <a:custGeom>
            <a:avLst/>
            <a:gdLst>
              <a:gd name="connsiteX0" fmla="*/ 2542699 w 2787014"/>
              <a:gd name="connsiteY0" fmla="*/ 0 h 1957546"/>
              <a:gd name="connsiteX1" fmla="*/ 998379 w 2787014"/>
              <a:gd name="connsiteY1" fmla="*/ 1459865 h 1957546"/>
              <a:gd name="connsiteX2" fmla="*/ 256381 w 2787014"/>
              <a:gd name="connsiteY2" fmla="*/ 699770 h 1957546"/>
              <a:gd name="connsiteX3" fmla="*/ 0 w 2787014"/>
              <a:gd name="connsiteY3" fmla="*/ 944086 h 1957546"/>
              <a:gd name="connsiteX4" fmla="*/ 986314 w 2787014"/>
              <a:gd name="connsiteY4" fmla="*/ 1957546 h 1957546"/>
              <a:gd name="connsiteX5" fmla="*/ 1245711 w 2787014"/>
              <a:gd name="connsiteY5" fmla="*/ 1716246 h 1957546"/>
              <a:gd name="connsiteX6" fmla="*/ 2787015 w 2787014"/>
              <a:gd name="connsiteY6" fmla="*/ 253365 h 19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7014" h="1957546">
                <a:moveTo>
                  <a:pt x="2542699" y="0"/>
                </a:moveTo>
                <a:lnTo>
                  <a:pt x="998379" y="1459865"/>
                </a:lnTo>
                <a:lnTo>
                  <a:pt x="256381" y="699770"/>
                </a:lnTo>
                <a:lnTo>
                  <a:pt x="0" y="944086"/>
                </a:lnTo>
                <a:lnTo>
                  <a:pt x="986314" y="1957546"/>
                </a:lnTo>
                <a:lnTo>
                  <a:pt x="1245711" y="1716246"/>
                </a:lnTo>
                <a:lnTo>
                  <a:pt x="2787015" y="253365"/>
                </a:lnTo>
                <a:close/>
              </a:path>
            </a:pathLst>
          </a:custGeom>
          <a:solidFill>
            <a:srgbClr val="00B050"/>
          </a:solidFill>
          <a:ln w="30163" cap="flat">
            <a:noFill/>
            <a:prstDash val="solid"/>
            <a:miter/>
          </a:ln>
        </p:spPr>
        <p:txBody>
          <a:bodyPr rtlCol="0" anchor="ctr"/>
          <a:lstStyle/>
          <a:p>
            <a:endParaRPr lang="fr-FR" dirty="0"/>
          </a:p>
        </p:txBody>
      </p:sp>
    </p:spTree>
    <p:extLst>
      <p:ext uri="{BB962C8B-B14F-4D97-AF65-F5344CB8AC3E}">
        <p14:creationId xmlns:p14="http://schemas.microsoft.com/office/powerpoint/2010/main" val="107204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087CAB4-0BC2-426F-A3BB-34017BC63195}"/>
              </a:ext>
            </a:extLst>
          </p:cNvPr>
          <p:cNvSpPr txBox="1"/>
          <p:nvPr/>
        </p:nvSpPr>
        <p:spPr>
          <a:xfrm>
            <a:off x="5872937" y="3009900"/>
            <a:ext cx="11277600" cy="5202322"/>
          </a:xfrm>
          <a:prstGeom prst="rect">
            <a:avLst/>
          </a:prstGeom>
          <a:noFill/>
        </p:spPr>
        <p:txBody>
          <a:bodyPr wrap="square">
            <a:spAutoFit/>
          </a:bodyPr>
          <a:lstStyle/>
          <a:p>
            <a:pPr>
              <a:lnSpc>
                <a:spcPct val="150000"/>
              </a:lnSpc>
            </a:pPr>
            <a:r>
              <a:rPr lang="fr-FR" sz="2499" dirty="0">
                <a:solidFill>
                  <a:srgbClr val="2E2E2E"/>
                </a:solidFill>
                <a:latin typeface="Montserrat Classic"/>
              </a:rPr>
              <a:t>Pendant mon travail sur ce projet, j’ai constaté que les embases actuelles présentent des limites importantes, notamment un espace de stockage non optimisé et un volume excessif lors du transport, en raison de leur taille et de leur forme fixes. Pour résoudre ces problématiques, j’ai proposé une solution innovante :</a:t>
            </a:r>
          </a:p>
          <a:p>
            <a:pPr>
              <a:lnSpc>
                <a:spcPct val="150000"/>
              </a:lnSpc>
            </a:pPr>
            <a:endParaRPr lang="fr-FR" sz="2499" dirty="0">
              <a:solidFill>
                <a:srgbClr val="2E2E2E"/>
              </a:solidFill>
              <a:latin typeface="Montserrat Classic"/>
            </a:endParaRPr>
          </a:p>
          <a:p>
            <a:pPr>
              <a:lnSpc>
                <a:spcPct val="150000"/>
              </a:lnSpc>
            </a:pPr>
            <a:r>
              <a:rPr lang="fr-FR" sz="2499" dirty="0">
                <a:solidFill>
                  <a:srgbClr val="2E2E2E"/>
                </a:solidFill>
                <a:latin typeface="Montserrat Classic"/>
              </a:rPr>
              <a:t> une embase pliable, permettant de réduire l’espace occupé lorsqu’elle est inutilisée tout en garantissant robustesse et sécurité pendant son utilisation</a:t>
            </a:r>
            <a:r>
              <a:rPr lang="fr-FR" dirty="0"/>
              <a:t>.</a:t>
            </a:r>
          </a:p>
        </p:txBody>
      </p:sp>
      <p:sp>
        <p:nvSpPr>
          <p:cNvPr id="9" name="TextBox 6">
            <a:extLst>
              <a:ext uri="{FF2B5EF4-FFF2-40B4-BE49-F238E27FC236}">
                <a16:creationId xmlns:a16="http://schemas.microsoft.com/office/drawing/2014/main" id="{B7768AC8-57AF-442D-AC57-78BA9BDEA2E3}"/>
              </a:ext>
            </a:extLst>
          </p:cNvPr>
          <p:cNvSpPr txBox="1"/>
          <p:nvPr/>
        </p:nvSpPr>
        <p:spPr>
          <a:xfrm>
            <a:off x="1181100" y="571500"/>
            <a:ext cx="15925800"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Mon projet de recherche (en parallèle)</a:t>
            </a:r>
          </a:p>
        </p:txBody>
      </p:sp>
      <p:grpSp>
        <p:nvGrpSpPr>
          <p:cNvPr id="14" name="Groupe 13">
            <a:extLst>
              <a:ext uri="{FF2B5EF4-FFF2-40B4-BE49-F238E27FC236}">
                <a16:creationId xmlns:a16="http://schemas.microsoft.com/office/drawing/2014/main" id="{108F6688-CFE9-480A-AC74-C81FD996015D}"/>
              </a:ext>
            </a:extLst>
          </p:cNvPr>
          <p:cNvGrpSpPr/>
          <p:nvPr/>
        </p:nvGrpSpPr>
        <p:grpSpPr>
          <a:xfrm>
            <a:off x="838200" y="3924300"/>
            <a:ext cx="4109453" cy="4053731"/>
            <a:chOff x="762000" y="2994769"/>
            <a:chExt cx="4109453" cy="4053731"/>
          </a:xfrm>
        </p:grpSpPr>
        <p:pic>
          <p:nvPicPr>
            <p:cNvPr id="5" name="Graphique 4" descr="Femme portant un t-shirt">
              <a:extLst>
                <a:ext uri="{FF2B5EF4-FFF2-40B4-BE49-F238E27FC236}">
                  <a16:creationId xmlns:a16="http://schemas.microsoft.com/office/drawing/2014/main" id="{FAD3B6E2-545A-418B-B8C0-CA12898770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00" y="4386937"/>
              <a:ext cx="4109453" cy="2661563"/>
            </a:xfrm>
            <a:prstGeom prst="rect">
              <a:avLst/>
            </a:prstGeom>
          </p:spPr>
        </p:pic>
        <p:pic>
          <p:nvPicPr>
            <p:cNvPr id="11" name="Graphique 10" descr="Garçon aux cheveux courts">
              <a:extLst>
                <a:ext uri="{FF2B5EF4-FFF2-40B4-BE49-F238E27FC236}">
                  <a16:creationId xmlns:a16="http://schemas.microsoft.com/office/drawing/2014/main" id="{80F2EA3A-203D-4147-AFC5-76EFA29F45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386" y="2994769"/>
              <a:ext cx="1512194" cy="1760094"/>
            </a:xfrm>
            <a:prstGeom prst="rect">
              <a:avLst/>
            </a:prstGeom>
          </p:spPr>
        </p:pic>
        <p:pic>
          <p:nvPicPr>
            <p:cNvPr id="13" name="Graphique 12" descr="Un visage confus">
              <a:extLst>
                <a:ext uri="{FF2B5EF4-FFF2-40B4-BE49-F238E27FC236}">
                  <a16:creationId xmlns:a16="http://schemas.microsoft.com/office/drawing/2014/main" id="{02B2A712-2A73-4E19-89CD-D0D95BA3C6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4200" y="3553214"/>
              <a:ext cx="768825" cy="961031"/>
            </a:xfrm>
            <a:prstGeom prst="rect">
              <a:avLst/>
            </a:prstGeom>
          </p:spPr>
        </p:pic>
      </p:grpSp>
    </p:spTree>
    <p:extLst>
      <p:ext uri="{BB962C8B-B14F-4D97-AF65-F5344CB8AC3E}">
        <p14:creationId xmlns:p14="http://schemas.microsoft.com/office/powerpoint/2010/main" val="312863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998515" y="-25878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8" name="Freeform 8"/>
          <p:cNvSpPr/>
          <p:nvPr/>
        </p:nvSpPr>
        <p:spPr>
          <a:xfrm rot="1505868">
            <a:off x="3380725" y="2258316"/>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24200" y="4397648"/>
            <a:ext cx="12344400" cy="2198935"/>
          </a:xfrm>
          <a:prstGeom prst="rect">
            <a:avLst/>
          </a:prstGeom>
        </p:spPr>
        <p:txBody>
          <a:bodyPr wrap="square" lIns="0" tIns="0" rIns="0" bIns="0" rtlCol="0" anchor="t">
            <a:spAutoFit/>
          </a:bodyPr>
          <a:lstStyle/>
          <a:p>
            <a:pPr algn="l">
              <a:lnSpc>
                <a:spcPts val="9000"/>
              </a:lnSpc>
            </a:pPr>
            <a:r>
              <a:rPr lang="en-US" sz="7200" b="1" dirty="0">
                <a:solidFill>
                  <a:srgbClr val="004AAD"/>
                </a:solidFill>
                <a:latin typeface="Montserrat Classic Bold"/>
              </a:rPr>
              <a:t>Conception </a:t>
            </a:r>
            <a:r>
              <a:rPr lang="en-US" sz="7200" b="1" dirty="0" err="1">
                <a:solidFill>
                  <a:srgbClr val="004AAD"/>
                </a:solidFill>
                <a:latin typeface="Montserrat Classic Bold"/>
              </a:rPr>
              <a:t>d’une</a:t>
            </a:r>
            <a:r>
              <a:rPr lang="en-US" sz="7200" b="1" dirty="0">
                <a:solidFill>
                  <a:srgbClr val="004AAD"/>
                </a:solidFill>
                <a:latin typeface="Montserrat Classic Bold"/>
              </a:rPr>
              <a:t> </a:t>
            </a:r>
            <a:r>
              <a:rPr lang="fr-FR" sz="7200" b="1" dirty="0">
                <a:solidFill>
                  <a:srgbClr val="004AAD"/>
                </a:solidFill>
                <a:latin typeface="Montserrat Classic Bold"/>
              </a:rPr>
              <a:t>modèle</a:t>
            </a:r>
            <a:r>
              <a:rPr lang="en-US" sz="7200" b="1" dirty="0">
                <a:solidFill>
                  <a:srgbClr val="004AAD"/>
                </a:solidFill>
                <a:latin typeface="Montserrat Classic Bold"/>
              </a:rPr>
              <a:t> </a:t>
            </a:r>
            <a:r>
              <a:rPr lang="en-US" sz="7200" b="1" dirty="0" err="1">
                <a:solidFill>
                  <a:srgbClr val="004AAD"/>
                </a:solidFill>
                <a:latin typeface="Montserrat Classic Bold"/>
              </a:rPr>
              <a:t>d’embase</a:t>
            </a:r>
            <a:r>
              <a:rPr lang="en-US" sz="7200" b="1" dirty="0">
                <a:solidFill>
                  <a:srgbClr val="004AAD"/>
                </a:solidFill>
                <a:latin typeface="Montserrat Classic Bold"/>
              </a:rPr>
              <a:t> pliable</a:t>
            </a:r>
            <a:endParaRPr lang="en-US" sz="7200" b="1" dirty="0">
              <a:solidFill>
                <a:srgbClr val="004AAD"/>
              </a:solidFill>
              <a:latin typeface="Montserrat Classic Bold"/>
              <a:sym typeface="Montserrat Classic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57912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Inspération</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sp>
        <p:nvSpPr>
          <p:cNvPr id="3" name="TextBox 13">
            <a:extLst>
              <a:ext uri="{FF2B5EF4-FFF2-40B4-BE49-F238E27FC236}">
                <a16:creationId xmlns:a16="http://schemas.microsoft.com/office/drawing/2014/main" id="{1C6037AB-BF5C-4FA9-93A7-496E714105E9}"/>
              </a:ext>
            </a:extLst>
          </p:cNvPr>
          <p:cNvSpPr txBox="1"/>
          <p:nvPr/>
        </p:nvSpPr>
        <p:spPr>
          <a:xfrm>
            <a:off x="3644595" y="3389339"/>
            <a:ext cx="8669325" cy="1985800"/>
          </a:xfrm>
          <a:prstGeom prst="rect">
            <a:avLst/>
          </a:prstGeom>
        </p:spPr>
        <p:txBody>
          <a:bodyPr wrap="square" lIns="0" tIns="0" rIns="0" bIns="0" rtlCol="0" anchor="t">
            <a:spAutoFit/>
          </a:bodyPr>
          <a:lstStyle/>
          <a:p>
            <a:pPr>
              <a:lnSpc>
                <a:spcPts val="3999"/>
              </a:lnSpc>
            </a:pPr>
            <a:r>
              <a:rPr lang="en-US" sz="2499" dirty="0">
                <a:solidFill>
                  <a:srgbClr val="2E2E2E"/>
                </a:solidFill>
                <a:latin typeface="Montserrat Classic"/>
                <a:sym typeface="Montserrat Classic"/>
              </a:rPr>
              <a:t> </a:t>
            </a:r>
            <a:r>
              <a:rPr lang="fr-FR" sz="2499" dirty="0">
                <a:solidFill>
                  <a:srgbClr val="2E2E2E"/>
                </a:solidFill>
                <a:latin typeface="Montserrat Classic"/>
              </a:rPr>
              <a:t>La conception repliable s'inspire de mécanismes utilisés dans les chaises de camping, permettant à l’embase de se replier sur elle-même pour réduire son volume lorsqu'elle n'est pas en service.</a:t>
            </a:r>
            <a:endParaRPr lang="en-US" sz="2499" dirty="0">
              <a:solidFill>
                <a:srgbClr val="2E2E2E"/>
              </a:solidFill>
              <a:latin typeface="Montserrat Classic"/>
              <a:ea typeface="Montserrat Classic"/>
              <a:cs typeface="Montserrat Classic"/>
              <a:sym typeface="Montserrat Classic"/>
            </a:endParaRPr>
          </a:p>
        </p:txBody>
      </p:sp>
      <p:pic>
        <p:nvPicPr>
          <p:cNvPr id="5" name="Picture 53">
            <a:extLst>
              <a:ext uri="{FF2B5EF4-FFF2-40B4-BE49-F238E27FC236}">
                <a16:creationId xmlns:a16="http://schemas.microsoft.com/office/drawing/2014/main" id="{2BA75119-7D2B-4F5C-8742-1A754B90AFB0}"/>
              </a:ext>
            </a:extLst>
          </p:cNvPr>
          <p:cNvPicPr/>
          <p:nvPr/>
        </p:nvPicPr>
        <p:blipFill rotWithShape="1">
          <a:blip r:embed="rId2">
            <a:extLst>
              <a:ext uri="{28A0092B-C50C-407E-A947-70E740481C1C}">
                <a14:useLocalDpi xmlns:a14="http://schemas.microsoft.com/office/drawing/2010/main" val="0"/>
              </a:ext>
            </a:extLst>
          </a:blip>
          <a:srcRect l="1597" t="25888" r="56125" b="21105"/>
          <a:stretch/>
        </p:blipFill>
        <p:spPr bwMode="auto">
          <a:xfrm>
            <a:off x="13563600" y="1409700"/>
            <a:ext cx="3733801" cy="3661410"/>
          </a:xfrm>
          <a:prstGeom prst="rect">
            <a:avLst/>
          </a:prstGeom>
          <a:noFill/>
          <a:ln>
            <a:noFill/>
          </a:ln>
          <a:extLst>
            <a:ext uri="{53640926-AAD7-44D8-BBD7-CCE9431645EC}">
              <a14:shadowObscured xmlns:a14="http://schemas.microsoft.com/office/drawing/2010/main"/>
            </a:ext>
          </a:extLst>
        </p:spPr>
      </p:pic>
      <p:pic>
        <p:nvPicPr>
          <p:cNvPr id="7" name="Picture 53">
            <a:extLst>
              <a:ext uri="{FF2B5EF4-FFF2-40B4-BE49-F238E27FC236}">
                <a16:creationId xmlns:a16="http://schemas.microsoft.com/office/drawing/2014/main" id="{F9B7A358-B30F-4909-B176-8D24EDD4363D}"/>
              </a:ext>
            </a:extLst>
          </p:cNvPr>
          <p:cNvPicPr/>
          <p:nvPr/>
        </p:nvPicPr>
        <p:blipFill rotWithShape="1">
          <a:blip r:embed="rId2">
            <a:extLst>
              <a:ext uri="{28A0092B-C50C-407E-A947-70E740481C1C}">
                <a14:useLocalDpi xmlns:a14="http://schemas.microsoft.com/office/drawing/2010/main" val="0"/>
              </a:ext>
            </a:extLst>
          </a:blip>
          <a:srcRect l="47659" t="23795" r="21552" b="17946"/>
          <a:stretch/>
        </p:blipFill>
        <p:spPr bwMode="auto">
          <a:xfrm>
            <a:off x="11811000" y="6085342"/>
            <a:ext cx="3048000" cy="3924300"/>
          </a:xfrm>
          <a:prstGeom prst="rect">
            <a:avLst/>
          </a:prstGeom>
          <a:noFill/>
          <a:ln>
            <a:noFill/>
          </a:ln>
          <a:extLst>
            <a:ext uri="{53640926-AAD7-44D8-BBD7-CCE9431645EC}">
              <a14:shadowObscured xmlns:a14="http://schemas.microsoft.com/office/drawing/2010/main"/>
            </a:ext>
          </a:extLst>
        </p:spPr>
      </p:pic>
      <p:pic>
        <p:nvPicPr>
          <p:cNvPr id="8" name="Picture 53">
            <a:extLst>
              <a:ext uri="{FF2B5EF4-FFF2-40B4-BE49-F238E27FC236}">
                <a16:creationId xmlns:a16="http://schemas.microsoft.com/office/drawing/2014/main" id="{5E10AF5C-06DC-443A-BE8A-93B88B128921}"/>
              </a:ext>
            </a:extLst>
          </p:cNvPr>
          <p:cNvPicPr/>
          <p:nvPr/>
        </p:nvPicPr>
        <p:blipFill rotWithShape="1">
          <a:blip r:embed="rId2">
            <a:extLst>
              <a:ext uri="{28A0092B-C50C-407E-A947-70E740481C1C}">
                <a14:useLocalDpi xmlns:a14="http://schemas.microsoft.com/office/drawing/2010/main" val="0"/>
              </a:ext>
            </a:extLst>
          </a:blip>
          <a:srcRect l="87648" t="23414" b="17945"/>
          <a:stretch/>
        </p:blipFill>
        <p:spPr bwMode="auto">
          <a:xfrm>
            <a:off x="7280686" y="6085342"/>
            <a:ext cx="1143000" cy="3924300"/>
          </a:xfrm>
          <a:prstGeom prst="rect">
            <a:avLst/>
          </a:prstGeom>
          <a:noFill/>
          <a:ln>
            <a:noFill/>
          </a:ln>
          <a:extLst>
            <a:ext uri="{53640926-AAD7-44D8-BBD7-CCE9431645EC}">
              <a14:shadowObscured xmlns:a14="http://schemas.microsoft.com/office/drawing/2010/main"/>
            </a:ext>
          </a:extLst>
        </p:spPr>
      </p:pic>
      <p:sp>
        <p:nvSpPr>
          <p:cNvPr id="2" name="Flèche : virage 1">
            <a:extLst>
              <a:ext uri="{FF2B5EF4-FFF2-40B4-BE49-F238E27FC236}">
                <a16:creationId xmlns:a16="http://schemas.microsoft.com/office/drawing/2014/main" id="{AD586919-6AED-476F-942F-EEB749F63DAE}"/>
              </a:ext>
            </a:extLst>
          </p:cNvPr>
          <p:cNvSpPr/>
          <p:nvPr/>
        </p:nvSpPr>
        <p:spPr>
          <a:xfrm rot="9807955">
            <a:off x="15102516" y="5654906"/>
            <a:ext cx="1341764" cy="1415589"/>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gauche 8">
            <a:extLst>
              <a:ext uri="{FF2B5EF4-FFF2-40B4-BE49-F238E27FC236}">
                <a16:creationId xmlns:a16="http://schemas.microsoft.com/office/drawing/2014/main" id="{6CC8309D-0569-4076-85D9-30EAA888C239}"/>
              </a:ext>
            </a:extLst>
          </p:cNvPr>
          <p:cNvSpPr/>
          <p:nvPr/>
        </p:nvSpPr>
        <p:spPr>
          <a:xfrm rot="21248786">
            <a:off x="9403480" y="7628392"/>
            <a:ext cx="1454170" cy="838200"/>
          </a:xfrm>
          <a:prstGeom prst="lef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1069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74676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Prototypage</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grpSp>
        <p:nvGrpSpPr>
          <p:cNvPr id="10" name="Groupe 9">
            <a:extLst>
              <a:ext uri="{FF2B5EF4-FFF2-40B4-BE49-F238E27FC236}">
                <a16:creationId xmlns:a16="http://schemas.microsoft.com/office/drawing/2014/main" id="{D06B86A4-107B-4013-8504-E7C3DF32CD1D}"/>
              </a:ext>
            </a:extLst>
          </p:cNvPr>
          <p:cNvGrpSpPr/>
          <p:nvPr/>
        </p:nvGrpSpPr>
        <p:grpSpPr>
          <a:xfrm>
            <a:off x="10668000" y="664060"/>
            <a:ext cx="7313658" cy="8958879"/>
            <a:chOff x="10294678" y="664060"/>
            <a:chExt cx="7313658" cy="8958879"/>
          </a:xfrm>
        </p:grpSpPr>
        <p:pic>
          <p:nvPicPr>
            <p:cNvPr id="1027" name="Picture 54">
              <a:extLst>
                <a:ext uri="{FF2B5EF4-FFF2-40B4-BE49-F238E27FC236}">
                  <a16:creationId xmlns:a16="http://schemas.microsoft.com/office/drawing/2014/main" id="{3A98FA9D-BAAA-4EE1-A14F-142CF7694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76" t="2012" r="17759" b="3625"/>
            <a:stretch/>
          </p:blipFill>
          <p:spPr bwMode="auto">
            <a:xfrm>
              <a:off x="10989550" y="664060"/>
              <a:ext cx="5545850" cy="89588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6" name="Picture 55">
              <a:extLst>
                <a:ext uri="{FF2B5EF4-FFF2-40B4-BE49-F238E27FC236}">
                  <a16:creationId xmlns:a16="http://schemas.microsoft.com/office/drawing/2014/main" id="{BFAC0AF6-5193-4606-AC9E-6AB5E18E1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9336" y="6134100"/>
              <a:ext cx="3429000" cy="3013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5" name="Picture 56">
              <a:extLst>
                <a:ext uri="{FF2B5EF4-FFF2-40B4-BE49-F238E27FC236}">
                  <a16:creationId xmlns:a16="http://schemas.microsoft.com/office/drawing/2014/main" id="{CAB5999F-276A-489B-B575-368E812B6B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47" t="12811" r="10457" b="11428"/>
            <a:stretch/>
          </p:blipFill>
          <p:spPr bwMode="auto">
            <a:xfrm>
              <a:off x="10294678" y="1190143"/>
              <a:ext cx="3200400" cy="3025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14" name="TextBox 6">
            <a:extLst>
              <a:ext uri="{FF2B5EF4-FFF2-40B4-BE49-F238E27FC236}">
                <a16:creationId xmlns:a16="http://schemas.microsoft.com/office/drawing/2014/main" id="{9CFF139C-4CF3-4523-86D8-428A53DCA861}"/>
              </a:ext>
            </a:extLst>
          </p:cNvPr>
          <p:cNvSpPr txBox="1"/>
          <p:nvPr/>
        </p:nvSpPr>
        <p:spPr>
          <a:xfrm>
            <a:off x="2797629" y="3960003"/>
            <a:ext cx="6172200" cy="1253998"/>
          </a:xfrm>
          <a:prstGeom prst="rect">
            <a:avLst/>
          </a:prstGeom>
        </p:spPr>
        <p:txBody>
          <a:bodyPr wrap="square" lIns="0" tIns="0" rIns="0" bIns="0" rtlCol="0" anchor="t">
            <a:spAutoFit/>
          </a:bodyPr>
          <a:lstStyle/>
          <a:p>
            <a:pPr algn="l">
              <a:lnSpc>
                <a:spcPts val="11926"/>
              </a:lnSpc>
            </a:pPr>
            <a:r>
              <a:rPr lang="en-US" sz="4400" b="1" dirty="0" err="1">
                <a:solidFill>
                  <a:srgbClr val="2BB4D4"/>
                </a:solidFill>
                <a:latin typeface="Montserrat Classic Bold"/>
                <a:ea typeface="Montserrat Classic Bold"/>
                <a:cs typeface="Montserrat Classic Bold"/>
                <a:sym typeface="Montserrat Classic Bold"/>
              </a:rPr>
              <a:t>Montants</a:t>
            </a:r>
            <a:r>
              <a:rPr lang="en-US" sz="4400" b="1" dirty="0">
                <a:solidFill>
                  <a:srgbClr val="2BB4D4"/>
                </a:solidFill>
                <a:latin typeface="Montserrat Classic Bold"/>
                <a:ea typeface="Montserrat Classic Bold"/>
                <a:cs typeface="Montserrat Classic Bold"/>
                <a:sym typeface="Montserrat Classic Bold"/>
              </a:rPr>
              <a:t> </a:t>
            </a:r>
            <a:r>
              <a:rPr lang="en-US" sz="4400" b="1" dirty="0" err="1">
                <a:solidFill>
                  <a:srgbClr val="2BB4D4"/>
                </a:solidFill>
                <a:latin typeface="Montserrat Classic Bold"/>
                <a:ea typeface="Montserrat Classic Bold"/>
                <a:cs typeface="Montserrat Classic Bold"/>
                <a:sym typeface="Montserrat Classic Bold"/>
              </a:rPr>
              <a:t>verticaux</a:t>
            </a:r>
            <a:r>
              <a:rPr lang="en-US" sz="4400" b="1" dirty="0">
                <a:solidFill>
                  <a:srgbClr val="2BB4D4"/>
                </a:solidFill>
                <a:latin typeface="Montserrat Classic Bold"/>
                <a:ea typeface="Montserrat Classic Bold"/>
                <a:cs typeface="Montserrat Classic Bold"/>
                <a:sym typeface="Montserrat Classic Bold"/>
              </a:rPr>
              <a:t>  </a:t>
            </a:r>
          </a:p>
        </p:txBody>
      </p:sp>
    </p:spTree>
    <p:extLst>
      <p:ext uri="{BB962C8B-B14F-4D97-AF65-F5344CB8AC3E}">
        <p14:creationId xmlns:p14="http://schemas.microsoft.com/office/powerpoint/2010/main" val="194570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74676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Prototypage</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sp>
        <p:nvSpPr>
          <p:cNvPr id="14" name="TextBox 6">
            <a:extLst>
              <a:ext uri="{FF2B5EF4-FFF2-40B4-BE49-F238E27FC236}">
                <a16:creationId xmlns:a16="http://schemas.microsoft.com/office/drawing/2014/main" id="{9CFF139C-4CF3-4523-86D8-428A53DCA861}"/>
              </a:ext>
            </a:extLst>
          </p:cNvPr>
          <p:cNvSpPr txBox="1"/>
          <p:nvPr/>
        </p:nvSpPr>
        <p:spPr>
          <a:xfrm>
            <a:off x="1286117" y="4152900"/>
            <a:ext cx="7738140" cy="1253998"/>
          </a:xfrm>
          <a:prstGeom prst="rect">
            <a:avLst/>
          </a:prstGeom>
        </p:spPr>
        <p:txBody>
          <a:bodyPr wrap="square" lIns="0" tIns="0" rIns="0" bIns="0" rtlCol="0" anchor="t">
            <a:spAutoFit/>
          </a:bodyPr>
          <a:lstStyle/>
          <a:p>
            <a:pPr algn="l">
              <a:lnSpc>
                <a:spcPts val="11926"/>
              </a:lnSpc>
            </a:pPr>
            <a:r>
              <a:rPr lang="en-US" sz="4400" b="1" dirty="0">
                <a:solidFill>
                  <a:srgbClr val="2BB4D4"/>
                </a:solidFill>
                <a:latin typeface="Montserrat Classic Bold"/>
                <a:ea typeface="Montserrat Classic Bold"/>
                <a:cs typeface="Montserrat Classic Bold"/>
                <a:sym typeface="Montserrat Classic Bold"/>
              </a:rPr>
              <a:t>Barre </a:t>
            </a:r>
            <a:r>
              <a:rPr lang="en-US" sz="4400" b="1" dirty="0" err="1">
                <a:solidFill>
                  <a:srgbClr val="2BB4D4"/>
                </a:solidFill>
                <a:latin typeface="Montserrat Classic Bold"/>
                <a:ea typeface="Montserrat Classic Bold"/>
                <a:cs typeface="Montserrat Classic Bold"/>
                <a:sym typeface="Montserrat Classic Bold"/>
              </a:rPr>
              <a:t>principale</a:t>
            </a:r>
            <a:r>
              <a:rPr lang="en-US" sz="4400" b="1" dirty="0">
                <a:solidFill>
                  <a:srgbClr val="2BB4D4"/>
                </a:solidFill>
                <a:latin typeface="Montserrat Classic Bold"/>
                <a:ea typeface="Montserrat Classic Bold"/>
                <a:cs typeface="Montserrat Classic Bold"/>
                <a:sym typeface="Montserrat Classic Bold"/>
              </a:rPr>
              <a:t> de la base   </a:t>
            </a:r>
          </a:p>
        </p:txBody>
      </p:sp>
      <p:pic>
        <p:nvPicPr>
          <p:cNvPr id="2050" name="Picture 205">
            <a:extLst>
              <a:ext uri="{FF2B5EF4-FFF2-40B4-BE49-F238E27FC236}">
                <a16:creationId xmlns:a16="http://schemas.microsoft.com/office/drawing/2014/main" id="{00A858E0-5624-4F9C-A744-8AEDF93C6E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95" t="12757" r="3574" b="19097"/>
          <a:stretch/>
        </p:blipFill>
        <p:spPr bwMode="auto">
          <a:xfrm rot="18654481">
            <a:off x="9183780" y="3574873"/>
            <a:ext cx="9489707" cy="41265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49" name="Picture 206">
            <a:extLst>
              <a:ext uri="{FF2B5EF4-FFF2-40B4-BE49-F238E27FC236}">
                <a16:creationId xmlns:a16="http://schemas.microsoft.com/office/drawing/2014/main" id="{52A19113-F8E6-4106-A50A-111A0186A1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177"/>
          <a:stretch/>
        </p:blipFill>
        <p:spPr bwMode="auto">
          <a:xfrm>
            <a:off x="10025743" y="723900"/>
            <a:ext cx="3858208" cy="3656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4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74676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Prototypage</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sp>
        <p:nvSpPr>
          <p:cNvPr id="3" name="TextBox 13">
            <a:extLst>
              <a:ext uri="{FF2B5EF4-FFF2-40B4-BE49-F238E27FC236}">
                <a16:creationId xmlns:a16="http://schemas.microsoft.com/office/drawing/2014/main" id="{1C6037AB-BF5C-4FA9-93A7-496E714105E9}"/>
              </a:ext>
            </a:extLst>
          </p:cNvPr>
          <p:cNvSpPr txBox="1"/>
          <p:nvPr/>
        </p:nvSpPr>
        <p:spPr>
          <a:xfrm>
            <a:off x="923137" y="5116286"/>
            <a:ext cx="8669325" cy="959878"/>
          </a:xfrm>
          <a:prstGeom prst="rect">
            <a:avLst/>
          </a:prstGeom>
        </p:spPr>
        <p:txBody>
          <a:bodyPr wrap="square" lIns="0" tIns="0" rIns="0" bIns="0" rtlCol="0" anchor="t">
            <a:spAutoFit/>
          </a:bodyPr>
          <a:lstStyle/>
          <a:p>
            <a:pPr>
              <a:lnSpc>
                <a:spcPts val="3999"/>
              </a:lnSpc>
            </a:pPr>
            <a:r>
              <a:rPr lang="en-US" sz="2499" dirty="0">
                <a:solidFill>
                  <a:srgbClr val="2E2E2E"/>
                </a:solidFill>
                <a:latin typeface="Montserrat Classic"/>
                <a:sym typeface="Montserrat Classic"/>
              </a:rPr>
              <a:t> </a:t>
            </a:r>
            <a:r>
              <a:rPr lang="fr-FR" sz="2499" dirty="0">
                <a:solidFill>
                  <a:srgbClr val="2E2E2E"/>
                </a:solidFill>
                <a:latin typeface="Montserrat Classic"/>
              </a:rPr>
              <a:t>cette pièce est jouer la </a:t>
            </a:r>
            <a:r>
              <a:rPr lang="fr-FR" sz="2499" dirty="0" err="1">
                <a:solidFill>
                  <a:srgbClr val="2E2E2E"/>
                </a:solidFill>
                <a:latin typeface="Montserrat Classic"/>
              </a:rPr>
              <a:t>role</a:t>
            </a:r>
            <a:r>
              <a:rPr lang="fr-FR" sz="2499" dirty="0">
                <a:solidFill>
                  <a:srgbClr val="2E2E2E"/>
                </a:solidFill>
                <a:latin typeface="Montserrat Classic"/>
              </a:rPr>
              <a:t> de la </a:t>
            </a:r>
            <a:r>
              <a:rPr lang="fr-FR" sz="2499" dirty="0" err="1">
                <a:solidFill>
                  <a:srgbClr val="2E2E2E"/>
                </a:solidFill>
                <a:latin typeface="Montserrat Classic"/>
              </a:rPr>
              <a:t>prtie</a:t>
            </a:r>
            <a:r>
              <a:rPr lang="fr-FR" sz="2499" dirty="0">
                <a:solidFill>
                  <a:srgbClr val="2E2E2E"/>
                </a:solidFill>
                <a:latin typeface="Montserrat Classic"/>
              </a:rPr>
              <a:t> </a:t>
            </a:r>
            <a:r>
              <a:rPr lang="fr-FR" sz="2499" dirty="0" err="1">
                <a:solidFill>
                  <a:srgbClr val="2E2E2E"/>
                </a:solidFill>
                <a:latin typeface="Montserrat Classic"/>
              </a:rPr>
              <a:t>correspands</a:t>
            </a:r>
            <a:r>
              <a:rPr lang="fr-FR" sz="2499" dirty="0">
                <a:solidFill>
                  <a:srgbClr val="2E2E2E"/>
                </a:solidFill>
                <a:latin typeface="Montserrat Classic"/>
              </a:rPr>
              <a:t> a connecter et liée les barre principale de la base</a:t>
            </a:r>
            <a:endParaRPr lang="en-US" sz="2499" dirty="0">
              <a:solidFill>
                <a:srgbClr val="2E2E2E"/>
              </a:solidFill>
              <a:latin typeface="Montserrat Classic"/>
              <a:ea typeface="Montserrat Classic"/>
              <a:cs typeface="Montserrat Classic"/>
              <a:sym typeface="Montserrat Classic"/>
            </a:endParaRPr>
          </a:p>
        </p:txBody>
      </p:sp>
      <p:sp>
        <p:nvSpPr>
          <p:cNvPr id="14" name="TextBox 6">
            <a:extLst>
              <a:ext uri="{FF2B5EF4-FFF2-40B4-BE49-F238E27FC236}">
                <a16:creationId xmlns:a16="http://schemas.microsoft.com/office/drawing/2014/main" id="{9CFF139C-4CF3-4523-86D8-428A53DCA861}"/>
              </a:ext>
            </a:extLst>
          </p:cNvPr>
          <p:cNvSpPr txBox="1"/>
          <p:nvPr/>
        </p:nvSpPr>
        <p:spPr>
          <a:xfrm>
            <a:off x="1534886" y="3061316"/>
            <a:ext cx="7738140" cy="1253998"/>
          </a:xfrm>
          <a:prstGeom prst="rect">
            <a:avLst/>
          </a:prstGeom>
        </p:spPr>
        <p:txBody>
          <a:bodyPr wrap="square" lIns="0" tIns="0" rIns="0" bIns="0" rtlCol="0" anchor="t">
            <a:spAutoFit/>
          </a:bodyPr>
          <a:lstStyle/>
          <a:p>
            <a:pPr algn="l">
              <a:lnSpc>
                <a:spcPts val="11926"/>
              </a:lnSpc>
            </a:pPr>
            <a:r>
              <a:rPr lang="en-US" sz="4400" b="1" dirty="0" err="1">
                <a:solidFill>
                  <a:srgbClr val="2BB4D4"/>
                </a:solidFill>
                <a:latin typeface="Montserrat Classic Bold"/>
                <a:ea typeface="Montserrat Classic Bold"/>
                <a:cs typeface="Montserrat Classic Bold"/>
                <a:sym typeface="Montserrat Classic Bold"/>
              </a:rPr>
              <a:t>Noeud</a:t>
            </a:r>
            <a:r>
              <a:rPr lang="en-US" sz="4400" b="1" dirty="0">
                <a:solidFill>
                  <a:srgbClr val="2BB4D4"/>
                </a:solidFill>
                <a:latin typeface="Montserrat Classic Bold"/>
                <a:ea typeface="Montserrat Classic Bold"/>
                <a:cs typeface="Montserrat Classic Bold"/>
                <a:sym typeface="Montserrat Classic Bold"/>
              </a:rPr>
              <a:t> centrale </a:t>
            </a:r>
          </a:p>
        </p:txBody>
      </p:sp>
      <p:pic>
        <p:nvPicPr>
          <p:cNvPr id="3075" name="Picture 62">
            <a:extLst>
              <a:ext uri="{FF2B5EF4-FFF2-40B4-BE49-F238E27FC236}">
                <a16:creationId xmlns:a16="http://schemas.microsoft.com/office/drawing/2014/main" id="{ECEA3EFD-438A-4FDF-A72D-0EC3F772E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5742" y="379771"/>
            <a:ext cx="5519057" cy="5265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3" name="Picture 204">
            <a:extLst>
              <a:ext uri="{FF2B5EF4-FFF2-40B4-BE49-F238E27FC236}">
                <a16:creationId xmlns:a16="http://schemas.microsoft.com/office/drawing/2014/main" id="{D9AB5863-9D00-4313-9606-CEBD53032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0464" y="6154699"/>
            <a:ext cx="3957016" cy="3794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4" name="Picture 201">
            <a:extLst>
              <a:ext uri="{FF2B5EF4-FFF2-40B4-BE49-F238E27FC236}">
                <a16:creationId xmlns:a16="http://schemas.microsoft.com/office/drawing/2014/main" id="{7EFCF971-C033-4C7A-BC66-DDC13C5E9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2200" y="4698985"/>
            <a:ext cx="3957016" cy="3467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85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74676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Prototypage</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sp>
        <p:nvSpPr>
          <p:cNvPr id="14" name="TextBox 6">
            <a:extLst>
              <a:ext uri="{FF2B5EF4-FFF2-40B4-BE49-F238E27FC236}">
                <a16:creationId xmlns:a16="http://schemas.microsoft.com/office/drawing/2014/main" id="{9CFF139C-4CF3-4523-86D8-428A53DCA861}"/>
              </a:ext>
            </a:extLst>
          </p:cNvPr>
          <p:cNvSpPr txBox="1"/>
          <p:nvPr/>
        </p:nvSpPr>
        <p:spPr>
          <a:xfrm>
            <a:off x="1558262" y="2552700"/>
            <a:ext cx="7738140" cy="1253998"/>
          </a:xfrm>
          <a:prstGeom prst="rect">
            <a:avLst/>
          </a:prstGeom>
        </p:spPr>
        <p:txBody>
          <a:bodyPr wrap="square" lIns="0" tIns="0" rIns="0" bIns="0" rtlCol="0" anchor="t">
            <a:spAutoFit/>
          </a:bodyPr>
          <a:lstStyle/>
          <a:p>
            <a:pPr algn="l">
              <a:lnSpc>
                <a:spcPts val="11926"/>
              </a:lnSpc>
            </a:pPr>
            <a:r>
              <a:rPr lang="en-US" sz="4400" b="1" dirty="0">
                <a:solidFill>
                  <a:srgbClr val="2BB4D4"/>
                </a:solidFill>
                <a:latin typeface="Montserrat Classic Bold"/>
                <a:ea typeface="Montserrat Classic Bold"/>
                <a:cs typeface="Montserrat Classic Bold"/>
                <a:sym typeface="Montserrat Classic Bold"/>
              </a:rPr>
              <a:t>Assemblage </a:t>
            </a:r>
          </a:p>
        </p:txBody>
      </p:sp>
      <p:pic>
        <p:nvPicPr>
          <p:cNvPr id="4" name="Image 3">
            <a:extLst>
              <a:ext uri="{FF2B5EF4-FFF2-40B4-BE49-F238E27FC236}">
                <a16:creationId xmlns:a16="http://schemas.microsoft.com/office/drawing/2014/main" id="{7AD265B0-F7D6-4FD1-B5EC-452713CB0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06022">
            <a:off x="9176989" y="2582372"/>
            <a:ext cx="8944604" cy="6438900"/>
          </a:xfrm>
          <a:prstGeom prst="rect">
            <a:avLst/>
          </a:prstGeom>
        </p:spPr>
      </p:pic>
    </p:spTree>
    <p:extLst>
      <p:ext uri="{BB962C8B-B14F-4D97-AF65-F5344CB8AC3E}">
        <p14:creationId xmlns:p14="http://schemas.microsoft.com/office/powerpoint/2010/main" val="420586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24000" y="723900"/>
            <a:ext cx="7467600" cy="1044773"/>
          </a:xfrm>
          <a:prstGeom prst="rect">
            <a:avLst/>
          </a:prstGeom>
        </p:spPr>
        <p:txBody>
          <a:bodyPr wrap="square" lIns="0" tIns="0" rIns="0" bIns="0" rtlCol="0" anchor="t">
            <a:spAutoFit/>
          </a:bodyPr>
          <a:lstStyle/>
          <a:p>
            <a:pPr algn="l">
              <a:lnSpc>
                <a:spcPts val="9000"/>
              </a:lnSpc>
            </a:pPr>
            <a:r>
              <a:rPr lang="en-US" sz="7200" b="1" dirty="0" err="1">
                <a:solidFill>
                  <a:srgbClr val="004AAD"/>
                </a:solidFill>
                <a:latin typeface="Montserrat Classic Bold"/>
              </a:rPr>
              <a:t>Prototypage</a:t>
            </a:r>
            <a:r>
              <a:rPr lang="en-US" sz="7200" b="1" dirty="0">
                <a:solidFill>
                  <a:srgbClr val="004AAD"/>
                </a:solidFill>
                <a:latin typeface="Montserrat Classic Bold"/>
              </a:rPr>
              <a:t> </a:t>
            </a:r>
            <a:endParaRPr lang="en-US" sz="7200" b="1" dirty="0">
              <a:solidFill>
                <a:srgbClr val="004AAD"/>
              </a:solidFill>
              <a:latin typeface="Montserrat Classic Bold"/>
              <a:sym typeface="Montserrat Classic Bold"/>
            </a:endParaRPr>
          </a:p>
        </p:txBody>
      </p:sp>
      <p:sp>
        <p:nvSpPr>
          <p:cNvPr id="14" name="TextBox 6">
            <a:extLst>
              <a:ext uri="{FF2B5EF4-FFF2-40B4-BE49-F238E27FC236}">
                <a16:creationId xmlns:a16="http://schemas.microsoft.com/office/drawing/2014/main" id="{9CFF139C-4CF3-4523-86D8-428A53DCA861}"/>
              </a:ext>
            </a:extLst>
          </p:cNvPr>
          <p:cNvSpPr txBox="1"/>
          <p:nvPr/>
        </p:nvSpPr>
        <p:spPr>
          <a:xfrm>
            <a:off x="1895475" y="2402016"/>
            <a:ext cx="7738140" cy="1253998"/>
          </a:xfrm>
          <a:prstGeom prst="rect">
            <a:avLst/>
          </a:prstGeom>
        </p:spPr>
        <p:txBody>
          <a:bodyPr wrap="square" lIns="0" tIns="0" rIns="0" bIns="0" rtlCol="0" anchor="t">
            <a:spAutoFit/>
          </a:bodyPr>
          <a:lstStyle/>
          <a:p>
            <a:pPr algn="l">
              <a:lnSpc>
                <a:spcPts val="11926"/>
              </a:lnSpc>
            </a:pPr>
            <a:r>
              <a:rPr lang="en-US" sz="4400" b="1" dirty="0" err="1">
                <a:solidFill>
                  <a:srgbClr val="2BB4D4"/>
                </a:solidFill>
                <a:latin typeface="Montserrat Classic Bold"/>
                <a:ea typeface="Montserrat Classic Bold"/>
                <a:cs typeface="Montserrat Classic Bold"/>
                <a:sym typeface="Montserrat Classic Bold"/>
              </a:rPr>
              <a:t>Mecanisme</a:t>
            </a:r>
            <a:r>
              <a:rPr lang="en-US" sz="4400" b="1" dirty="0">
                <a:solidFill>
                  <a:srgbClr val="2BB4D4"/>
                </a:solidFill>
                <a:latin typeface="Montserrat Classic Bold"/>
                <a:ea typeface="Montserrat Classic Bold"/>
                <a:cs typeface="Montserrat Classic Bold"/>
                <a:sym typeface="Montserrat Classic Bold"/>
              </a:rPr>
              <a:t> de </a:t>
            </a:r>
            <a:r>
              <a:rPr lang="en-US" sz="4400" b="1" dirty="0" err="1">
                <a:solidFill>
                  <a:srgbClr val="2BB4D4"/>
                </a:solidFill>
                <a:latin typeface="Montserrat Classic Bold"/>
                <a:ea typeface="Montserrat Classic Bold"/>
                <a:cs typeface="Montserrat Classic Bold"/>
                <a:sym typeface="Montserrat Classic Bold"/>
              </a:rPr>
              <a:t>pliage</a:t>
            </a:r>
            <a:r>
              <a:rPr lang="en-US" sz="4400" b="1" dirty="0">
                <a:solidFill>
                  <a:srgbClr val="2BB4D4"/>
                </a:solidFill>
                <a:latin typeface="Montserrat Classic Bold"/>
                <a:ea typeface="Montserrat Classic Bold"/>
                <a:cs typeface="Montserrat Classic Bold"/>
                <a:sym typeface="Montserrat Classic Bold"/>
              </a:rPr>
              <a:t> </a:t>
            </a:r>
          </a:p>
        </p:txBody>
      </p:sp>
      <p:pic>
        <p:nvPicPr>
          <p:cNvPr id="5" name="Image 4">
            <a:extLst>
              <a:ext uri="{FF2B5EF4-FFF2-40B4-BE49-F238E27FC236}">
                <a16:creationId xmlns:a16="http://schemas.microsoft.com/office/drawing/2014/main" id="{E5DDEF5D-32C7-41D1-AA33-D9DA7F2E5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454" y="696686"/>
            <a:ext cx="5114925" cy="4419600"/>
          </a:xfrm>
          <a:prstGeom prst="rect">
            <a:avLst/>
          </a:prstGeom>
        </p:spPr>
      </p:pic>
      <p:pic>
        <p:nvPicPr>
          <p:cNvPr id="8" name="Image 7">
            <a:extLst>
              <a:ext uri="{FF2B5EF4-FFF2-40B4-BE49-F238E27FC236}">
                <a16:creationId xmlns:a16="http://schemas.microsoft.com/office/drawing/2014/main" id="{FD7F2027-6542-4482-8A43-0A1A98ECF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0" y="5143500"/>
            <a:ext cx="4667250" cy="4848225"/>
          </a:xfrm>
          <a:prstGeom prst="rect">
            <a:avLst/>
          </a:prstGeom>
        </p:spPr>
      </p:pic>
      <p:pic>
        <p:nvPicPr>
          <p:cNvPr id="10" name="Image 9">
            <a:extLst>
              <a:ext uri="{FF2B5EF4-FFF2-40B4-BE49-F238E27FC236}">
                <a16:creationId xmlns:a16="http://schemas.microsoft.com/office/drawing/2014/main" id="{789C33ED-75AC-4A64-82B7-59D14F2FF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091" y="5380748"/>
            <a:ext cx="4857750" cy="4657725"/>
          </a:xfrm>
          <a:prstGeom prst="rect">
            <a:avLst/>
          </a:prstGeom>
        </p:spPr>
      </p:pic>
      <p:pic>
        <p:nvPicPr>
          <p:cNvPr id="12" name="Image 11">
            <a:extLst>
              <a:ext uri="{FF2B5EF4-FFF2-40B4-BE49-F238E27FC236}">
                <a16:creationId xmlns:a16="http://schemas.microsoft.com/office/drawing/2014/main" id="{E2B1DB6B-2D8F-4415-B698-B95330B16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461" y="5839793"/>
            <a:ext cx="4752630" cy="3739636"/>
          </a:xfrm>
          <a:prstGeom prst="rect">
            <a:avLst/>
          </a:prstGeom>
        </p:spPr>
      </p:pic>
    </p:spTree>
    <p:extLst>
      <p:ext uri="{BB962C8B-B14F-4D97-AF65-F5344CB8AC3E}">
        <p14:creationId xmlns:p14="http://schemas.microsoft.com/office/powerpoint/2010/main" val="234514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a:solidFill>
                  <a:srgbClr val="004AAD"/>
                </a:solidFill>
                <a:latin typeface="Montserrat Classic Bold"/>
                <a:sym typeface="Montserrat Classic Bold"/>
              </a:rPr>
              <a:t>Conception </a:t>
            </a:r>
            <a:r>
              <a:rPr lang="en-US" sz="3600" b="1" dirty="0">
                <a:solidFill>
                  <a:srgbClr val="004AAD"/>
                </a:solidFill>
                <a:latin typeface="Montserrat Classic Bold"/>
              </a:rPr>
              <a:t>Nouveau </a:t>
            </a:r>
            <a:r>
              <a:rPr lang="en-US" sz="3600" b="1" dirty="0" err="1">
                <a:solidFill>
                  <a:srgbClr val="004AAD"/>
                </a:solidFill>
                <a:latin typeface="Montserrat Classic Bold"/>
              </a:rPr>
              <a:t>modèle</a:t>
            </a:r>
            <a:endParaRPr lang="en-US" sz="3600" b="1" dirty="0">
              <a:solidFill>
                <a:srgbClr val="004AAD"/>
              </a:solidFill>
              <a:latin typeface="Montserrat Classic Bold"/>
              <a:sym typeface="Montserrat Classic Bold"/>
            </a:endParaRPr>
          </a:p>
        </p:txBody>
      </p:sp>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EB12815D-2189-4C78-8F91-8742D4DEF5C8}"/>
                  </a:ext>
                </a:extLst>
              </p:cNvPr>
              <p:cNvGraphicFramePr>
                <a:graphicFrameLocks noChangeAspect="1"/>
              </p:cNvGraphicFramePr>
              <p:nvPr>
                <p:extLst>
                  <p:ext uri="{D42A27DB-BD31-4B8C-83A1-F6EECF244321}">
                    <p14:modId xmlns:p14="http://schemas.microsoft.com/office/powerpoint/2010/main" val="2953361655"/>
                  </p:ext>
                </p:extLst>
              </p:nvPr>
            </p:nvGraphicFramePr>
            <p:xfrm rot="21429855">
              <a:off x="5764106" y="-1555679"/>
              <a:ext cx="12043366" cy="11524608"/>
            </p:xfrm>
            <a:graphic>
              <a:graphicData uri="http://schemas.microsoft.com/office/drawing/2017/model3d">
                <am3d:model3d r:embed="rId2">
                  <am3d:spPr>
                    <a:xfrm rot="21429855">
                      <a:off x="0" y="0"/>
                      <a:ext cx="12043366" cy="11524608"/>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9092920" ay="2625999" az="9567195"/>
                    <am3d:postTrans dx="0" dy="0" dz="0"/>
                  </am3d:trans>
                  <am3d:raster rName="Office3DRenderer" rVer="16.0.8326">
                    <am3d:blip r:embed="rId3"/>
                  </am3d:raster>
                  <am3d:objViewport viewportSz="15851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EB12815D-2189-4C78-8F91-8742D4DEF5C8}"/>
                  </a:ext>
                </a:extLst>
              </p:cNvPr>
              <p:cNvPicPr>
                <a:picLocks noGrp="1" noRot="1" noChangeAspect="1" noMove="1" noResize="1" noEditPoints="1" noAdjustHandles="1" noChangeArrowheads="1" noChangeShapeType="1" noCrop="1"/>
              </p:cNvPicPr>
              <p:nvPr/>
            </p:nvPicPr>
            <p:blipFill>
              <a:blip r:embed="rId3"/>
              <a:stretch>
                <a:fillRect/>
              </a:stretch>
            </p:blipFill>
            <p:spPr>
              <a:xfrm rot="21429855">
                <a:off x="5764106" y="-1555679"/>
                <a:ext cx="12043366" cy="11524608"/>
              </a:xfrm>
              <a:prstGeom prst="rect">
                <a:avLst/>
              </a:prstGeom>
            </p:spPr>
          </p:pic>
        </mc:Fallback>
      </mc:AlternateContent>
      <p:sp>
        <p:nvSpPr>
          <p:cNvPr id="4" name="TextBox 13">
            <a:extLst>
              <a:ext uri="{FF2B5EF4-FFF2-40B4-BE49-F238E27FC236}">
                <a16:creationId xmlns:a16="http://schemas.microsoft.com/office/drawing/2014/main" id="{D877425D-68B8-46B2-8E8F-66BC96970A63}"/>
              </a:ext>
            </a:extLst>
          </p:cNvPr>
          <p:cNvSpPr txBox="1"/>
          <p:nvPr/>
        </p:nvSpPr>
        <p:spPr>
          <a:xfrm>
            <a:off x="1066800" y="3238500"/>
            <a:ext cx="4495801" cy="1472839"/>
          </a:xfrm>
          <a:prstGeom prst="rect">
            <a:avLst/>
          </a:prstGeom>
        </p:spPr>
        <p:txBody>
          <a:bodyPr wrap="square" lIns="0" tIns="0" rIns="0" bIns="0" rtlCol="0" anchor="t">
            <a:spAutoFit/>
          </a:bodyPr>
          <a:lstStyle/>
          <a:p>
            <a:pPr>
              <a:lnSpc>
                <a:spcPts val="3999"/>
              </a:lnSpc>
            </a:pPr>
            <a:r>
              <a:rPr lang="fr-FR" sz="2499" dirty="0">
                <a:solidFill>
                  <a:srgbClr val="2E2E2E"/>
                </a:solidFill>
                <a:latin typeface="Montserrat Classic"/>
                <a:sym typeface="Montserrat Classic"/>
              </a:rPr>
              <a:t>La nouveau modelé que je propose rendre la mise en forme suivant</a:t>
            </a:r>
            <a:endParaRPr lang="en-US" sz="2499" dirty="0">
              <a:solidFill>
                <a:srgbClr val="2E2E2E"/>
              </a:solidFill>
              <a:latin typeface="Montserrat Classic"/>
              <a:ea typeface="Montserrat Classic"/>
              <a:cs typeface="Montserrat Classic"/>
              <a:sym typeface="Montserrat Classic"/>
            </a:endParaRPr>
          </a:p>
        </p:txBody>
      </p:sp>
    </p:spTree>
    <p:extLst>
      <p:ext uri="{BB962C8B-B14F-4D97-AF65-F5344CB8AC3E}">
        <p14:creationId xmlns:p14="http://schemas.microsoft.com/office/powerpoint/2010/main" val="333092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additive="sum">
                                        <p:cTn id="8" dur="2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2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2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2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2368123" y="14795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95400" y="835385"/>
            <a:ext cx="12302440" cy="999954"/>
          </a:xfrm>
          <a:prstGeom prst="rect">
            <a:avLst/>
          </a:prstGeom>
        </p:spPr>
        <p:txBody>
          <a:bodyPr wrap="square" lIns="0" tIns="0" rIns="0" bIns="0" rtlCol="0" anchor="t">
            <a:spAutoFit/>
          </a:bodyPr>
          <a:lstStyle/>
          <a:p>
            <a:pPr algn="l">
              <a:lnSpc>
                <a:spcPts val="9000"/>
              </a:lnSpc>
            </a:pPr>
            <a:r>
              <a:rPr lang="fr-FR" sz="5400" b="1" dirty="0">
                <a:solidFill>
                  <a:srgbClr val="004AAD"/>
                </a:solidFill>
                <a:latin typeface="Montserrat Classic Bold"/>
              </a:rPr>
              <a:t>Présentation d’ALTEN</a:t>
            </a:r>
            <a:endParaRPr lang="en-US" sz="5400" b="1" dirty="0">
              <a:solidFill>
                <a:srgbClr val="004AAD"/>
              </a:solidFill>
              <a:latin typeface="Montserrat Classic Bold"/>
              <a:sym typeface="Montserrat Classic Bold"/>
            </a:endParaRPr>
          </a:p>
        </p:txBody>
      </p:sp>
      <p:sp>
        <p:nvSpPr>
          <p:cNvPr id="7" name="TextBox 7"/>
          <p:cNvSpPr txBox="1"/>
          <p:nvPr/>
        </p:nvSpPr>
        <p:spPr>
          <a:xfrm>
            <a:off x="1828800" y="3695700"/>
            <a:ext cx="10282147" cy="4285019"/>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ALTEN est un leader international dans le domaine de l'ingénierie et des technologies, fondé en 1988 à Paris, France, spécialisé dans l'accompagnement des entreprises dans leur transformation digitale et leurs projets d'innovation.</a:t>
            </a:r>
          </a:p>
          <a:p>
            <a:pPr>
              <a:lnSpc>
                <a:spcPct val="150000"/>
              </a:lnSpc>
            </a:pPr>
            <a:endParaRPr lang="fr-FR" sz="2400" dirty="0">
              <a:solidFill>
                <a:srgbClr val="2E2E2E"/>
              </a:solidFill>
              <a:latin typeface="Montserrat Classic"/>
            </a:endParaRPr>
          </a:p>
          <a:p>
            <a:pPr>
              <a:lnSpc>
                <a:spcPct val="150000"/>
              </a:lnSpc>
            </a:pPr>
            <a:endParaRPr lang="fr-FR" sz="2400" dirty="0">
              <a:solidFill>
                <a:srgbClr val="2E2E2E"/>
              </a:solidFill>
              <a:latin typeface="Montserrat Classic"/>
            </a:endParaRPr>
          </a:p>
          <a:p>
            <a:pPr marR="0" lvl="0">
              <a:lnSpc>
                <a:spcPct val="107000"/>
              </a:lnSpc>
              <a:spcBef>
                <a:spcPts val="0"/>
              </a:spcBef>
              <a:spcAft>
                <a:spcPts val="800"/>
              </a:spcAft>
              <a:tabLst>
                <a:tab pos="457200" algn="l"/>
              </a:tabLst>
            </a:pPr>
            <a:r>
              <a:rPr lang="fr-FR" sz="2499" dirty="0">
                <a:solidFill>
                  <a:srgbClr val="2E2E2E"/>
                </a:solidFill>
                <a:latin typeface="Montserrat Classic"/>
              </a:rPr>
              <a:t>.</a:t>
            </a:r>
            <a:endParaRPr lang="en-US" sz="2499"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pic>
        <p:nvPicPr>
          <p:cNvPr id="9" name="Picture 7">
            <a:extLst>
              <a:ext uri="{FF2B5EF4-FFF2-40B4-BE49-F238E27FC236}">
                <a16:creationId xmlns:a16="http://schemas.microsoft.com/office/drawing/2014/main" id="{3F30D49B-C0C4-4A8A-A601-A9F1CB2FF2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45423" y="1792876"/>
            <a:ext cx="6701247" cy="67012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EB12815D-2189-4C78-8F91-8742D4DEF5C8}"/>
                  </a:ext>
                </a:extLst>
              </p:cNvPr>
              <p:cNvGraphicFramePr>
                <a:graphicFrameLocks noChangeAspect="1"/>
              </p:cNvGraphicFramePr>
              <p:nvPr>
                <p:extLst>
                  <p:ext uri="{D42A27DB-BD31-4B8C-83A1-F6EECF244321}">
                    <p14:modId xmlns:p14="http://schemas.microsoft.com/office/powerpoint/2010/main" val="899784514"/>
                  </p:ext>
                </p:extLst>
              </p:nvPr>
            </p:nvGraphicFramePr>
            <p:xfrm rot="21436371">
              <a:off x="1921643" y="-2444923"/>
              <a:ext cx="14444712" cy="12822776"/>
            </p:xfrm>
            <a:graphic>
              <a:graphicData uri="http://schemas.microsoft.com/office/drawing/2017/model3d">
                <am3d:model3d r:embed="rId2">
                  <am3d:spPr>
                    <a:xfrm rot="21436371">
                      <a:off x="0" y="0"/>
                      <a:ext cx="14444712" cy="12822776"/>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6077622" ay="-2621165" az="-6367537"/>
                    <am3d:postTrans dx="0" dy="0" dz="0"/>
                  </am3d:trans>
                  <am3d:raster rName="Office3DRenderer" rVer="16.0.8326">
                    <am3d:blip r:embed="rId3"/>
                  </am3d:raster>
                  <am3d:objViewport viewportSz="184431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EB12815D-2189-4C78-8F91-8742D4DEF5C8}"/>
                  </a:ext>
                </a:extLst>
              </p:cNvPr>
              <p:cNvPicPr>
                <a:picLocks noGrp="1" noRot="1" noChangeAspect="1" noMove="1" noResize="1" noEditPoints="1" noAdjustHandles="1" noChangeArrowheads="1" noChangeShapeType="1" noCrop="1"/>
              </p:cNvPicPr>
              <p:nvPr/>
            </p:nvPicPr>
            <p:blipFill>
              <a:blip r:embed="rId3"/>
              <a:stretch>
                <a:fillRect/>
              </a:stretch>
            </p:blipFill>
            <p:spPr>
              <a:xfrm rot="21436371">
                <a:off x="1921643" y="-2444923"/>
                <a:ext cx="14444712" cy="12822776"/>
              </a:xfrm>
              <a:prstGeom prst="rect">
                <a:avLst/>
              </a:prstGeom>
            </p:spPr>
          </p:pic>
        </mc:Fallback>
      </mc:AlternateContent>
    </p:spTree>
    <p:extLst>
      <p:ext uri="{BB962C8B-B14F-4D97-AF65-F5344CB8AC3E}">
        <p14:creationId xmlns:p14="http://schemas.microsoft.com/office/powerpoint/2010/main" val="70086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EB12815D-2189-4C78-8F91-8742D4DEF5C8}"/>
                  </a:ext>
                </a:extLst>
              </p:cNvPr>
              <p:cNvGraphicFramePr>
                <a:graphicFrameLocks noChangeAspect="1"/>
              </p:cNvGraphicFramePr>
              <p:nvPr>
                <p:extLst>
                  <p:ext uri="{D42A27DB-BD31-4B8C-83A1-F6EECF244321}">
                    <p14:modId xmlns:p14="http://schemas.microsoft.com/office/powerpoint/2010/main" val="712955580"/>
                  </p:ext>
                </p:extLst>
              </p:nvPr>
            </p:nvGraphicFramePr>
            <p:xfrm rot="753321">
              <a:off x="-3990047" y="-22736471"/>
              <a:ext cx="49279708" cy="58447894"/>
            </p:xfrm>
            <a:graphic>
              <a:graphicData uri="http://schemas.microsoft.com/office/drawing/2017/model3d">
                <am3d:model3d r:embed="rId2">
                  <am3d:spPr>
                    <a:xfrm rot="753321">
                      <a:off x="0" y="0"/>
                      <a:ext cx="49279708" cy="58447894"/>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1450155" ay="231646" az="103831"/>
                    <am3d:postTrans dx="0" dy="0" dz="0"/>
                  </am3d:trans>
                  <am3d:raster rName="Office3DRenderer" rVer="16.0.8326">
                    <am3d:blip r:embed="rId3"/>
                  </am3d:raster>
                  <am3d:objViewport viewportSz="807398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EB12815D-2189-4C78-8F91-8742D4DEF5C8}"/>
                  </a:ext>
                </a:extLst>
              </p:cNvPr>
              <p:cNvPicPr>
                <a:picLocks noGrp="1" noRot="1" noChangeAspect="1" noMove="1" noResize="1" noEditPoints="1" noAdjustHandles="1" noChangeArrowheads="1" noChangeShapeType="1" noCrop="1"/>
              </p:cNvPicPr>
              <p:nvPr/>
            </p:nvPicPr>
            <p:blipFill>
              <a:blip r:embed="rId3"/>
              <a:stretch>
                <a:fillRect/>
              </a:stretch>
            </p:blipFill>
            <p:spPr>
              <a:xfrm rot="753321">
                <a:off x="-3990047" y="-22736471"/>
                <a:ext cx="49279708" cy="58447894"/>
              </a:xfrm>
              <a:prstGeom prst="rect">
                <a:avLst/>
              </a:prstGeom>
            </p:spPr>
          </p:pic>
        </mc:Fallback>
      </mc:AlternateContent>
      <p:sp>
        <p:nvSpPr>
          <p:cNvPr id="4" name="TextBox 6">
            <a:extLst>
              <a:ext uri="{FF2B5EF4-FFF2-40B4-BE49-F238E27FC236}">
                <a16:creationId xmlns:a16="http://schemas.microsoft.com/office/drawing/2014/main" id="{AB8C4D94-0473-4029-B34A-5B0839E0A378}"/>
              </a:ext>
            </a:extLst>
          </p:cNvPr>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a:solidFill>
                  <a:srgbClr val="004AAD"/>
                </a:solidFill>
                <a:latin typeface="Montserrat Classic Bold"/>
                <a:sym typeface="Montserrat Classic Bold"/>
              </a:rPr>
              <a:t>Conception </a:t>
            </a:r>
            <a:r>
              <a:rPr lang="en-US" sz="3600" b="1" dirty="0">
                <a:solidFill>
                  <a:srgbClr val="004AAD"/>
                </a:solidFill>
                <a:latin typeface="Montserrat Classic Bold"/>
              </a:rPr>
              <a:t>Nouveau </a:t>
            </a:r>
            <a:r>
              <a:rPr lang="en-US" sz="3600" b="1" dirty="0" err="1">
                <a:solidFill>
                  <a:srgbClr val="004AAD"/>
                </a:solidFill>
                <a:latin typeface="Montserrat Classic Bold"/>
              </a:rPr>
              <a:t>modèle</a:t>
            </a:r>
            <a:endParaRPr lang="en-US" sz="3600" b="1" dirty="0">
              <a:solidFill>
                <a:srgbClr val="004AAD"/>
              </a:solidFill>
              <a:latin typeface="Montserrat Classic Bold"/>
              <a:sym typeface="Montserrat Classic Bold"/>
            </a:endParaRPr>
          </a:p>
        </p:txBody>
      </p:sp>
      <p:sp>
        <p:nvSpPr>
          <p:cNvPr id="6" name="ZoneTexte 5">
            <a:extLst>
              <a:ext uri="{FF2B5EF4-FFF2-40B4-BE49-F238E27FC236}">
                <a16:creationId xmlns:a16="http://schemas.microsoft.com/office/drawing/2014/main" id="{2C4412C1-62E7-4269-8900-966F924816AD}"/>
              </a:ext>
            </a:extLst>
          </p:cNvPr>
          <p:cNvSpPr txBox="1"/>
          <p:nvPr/>
        </p:nvSpPr>
        <p:spPr>
          <a:xfrm>
            <a:off x="1981200" y="3009900"/>
            <a:ext cx="7467600" cy="3891515"/>
          </a:xfrm>
          <a:prstGeom prst="rect">
            <a:avLst/>
          </a:prstGeom>
          <a:noFill/>
        </p:spPr>
        <p:txBody>
          <a:bodyPr wrap="square">
            <a:spAutoFit/>
          </a:bodyPr>
          <a:lstStyle/>
          <a:p>
            <a:pPr>
              <a:lnSpc>
                <a:spcPct val="150000"/>
              </a:lnSpc>
            </a:pPr>
            <a:r>
              <a:rPr lang="fr-FR" sz="2400" dirty="0">
                <a:solidFill>
                  <a:srgbClr val="2E2E2E"/>
                </a:solidFill>
                <a:latin typeface="Montserrat Classic"/>
              </a:rPr>
              <a:t>Le joint universel permet à la structure d’avoir 2 degrés de liberté (G, D, H, B). Ce degré de liberté est très important : le premier (H, B) correspond au mécanisme de pliage pour obtenir la forme pliée, et le deuxième (G, H) permet à la structure de former une forme rectangulaire standard des embases</a:t>
            </a:r>
          </a:p>
        </p:txBody>
      </p:sp>
    </p:spTree>
    <p:extLst>
      <p:ext uri="{BB962C8B-B14F-4D97-AF65-F5344CB8AC3E}">
        <p14:creationId xmlns:p14="http://schemas.microsoft.com/office/powerpoint/2010/main" val="304004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002E9BE-254F-4109-AF89-11382CA4AB63}"/>
              </a:ext>
            </a:extLst>
          </p:cNvPr>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a:solidFill>
                  <a:srgbClr val="004AAD"/>
                </a:solidFill>
                <a:latin typeface="Montserrat Classic Bold"/>
                <a:sym typeface="Montserrat Classic Bold"/>
              </a:rPr>
              <a:t>Conception </a:t>
            </a:r>
            <a:r>
              <a:rPr lang="en-US" sz="3600" b="1" dirty="0">
                <a:solidFill>
                  <a:srgbClr val="004AAD"/>
                </a:solidFill>
                <a:latin typeface="Montserrat Classic Bold"/>
              </a:rPr>
              <a:t>Nouveau </a:t>
            </a:r>
            <a:r>
              <a:rPr lang="en-US" sz="3600" b="1" dirty="0" err="1">
                <a:solidFill>
                  <a:srgbClr val="004AAD"/>
                </a:solidFill>
                <a:latin typeface="Montserrat Classic Bold"/>
              </a:rPr>
              <a:t>modèle</a:t>
            </a:r>
            <a:endParaRPr lang="en-US" sz="3600" b="1" dirty="0">
              <a:solidFill>
                <a:srgbClr val="004AAD"/>
              </a:solidFill>
              <a:latin typeface="Montserrat Classic Bold"/>
              <a:sym typeface="Montserrat Classic Bold"/>
            </a:endParaRPr>
          </a:p>
        </p:txBody>
      </p:sp>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EB12815D-2189-4C78-8F91-8742D4DEF5C8}"/>
                  </a:ext>
                </a:extLst>
              </p:cNvPr>
              <p:cNvGraphicFramePr>
                <a:graphicFrameLocks noChangeAspect="1"/>
              </p:cNvGraphicFramePr>
              <p:nvPr>
                <p:extLst>
                  <p:ext uri="{D42A27DB-BD31-4B8C-83A1-F6EECF244321}">
                    <p14:modId xmlns:p14="http://schemas.microsoft.com/office/powerpoint/2010/main" val="4066108571"/>
                  </p:ext>
                </p:extLst>
              </p:nvPr>
            </p:nvGraphicFramePr>
            <p:xfrm rot="753321">
              <a:off x="-29215059" y="-37166729"/>
              <a:ext cx="81812093" cy="63402941"/>
            </p:xfrm>
            <a:graphic>
              <a:graphicData uri="http://schemas.microsoft.com/office/drawing/2017/model3d">
                <am3d:model3d r:embed="rId2">
                  <am3d:spPr>
                    <a:xfrm rot="753321">
                      <a:off x="0" y="0"/>
                      <a:ext cx="81812093" cy="63402941"/>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7302938" ay="3433686" az="7578895"/>
                    <am3d:postTrans dx="0" dy="0" dz="0"/>
                  </am3d:trans>
                  <am3d:raster rName="Office3DRenderer" rVer="16.0.8326">
                    <am3d:blip r:embed="rId3"/>
                  </am3d:raster>
                  <am3d:objViewport viewportSz="102666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EB12815D-2189-4C78-8F91-8742D4DEF5C8}"/>
                  </a:ext>
                </a:extLst>
              </p:cNvPr>
              <p:cNvPicPr>
                <a:picLocks noGrp="1" noRot="1" noChangeAspect="1" noMove="1" noResize="1" noEditPoints="1" noAdjustHandles="1" noChangeArrowheads="1" noChangeShapeType="1" noCrop="1"/>
              </p:cNvPicPr>
              <p:nvPr/>
            </p:nvPicPr>
            <p:blipFill>
              <a:blip r:embed="rId3"/>
              <a:stretch>
                <a:fillRect/>
              </a:stretch>
            </p:blipFill>
            <p:spPr>
              <a:xfrm rot="753321">
                <a:off x="-29215059" y="-37166729"/>
                <a:ext cx="81812093" cy="63402941"/>
              </a:xfrm>
              <a:prstGeom prst="rect">
                <a:avLst/>
              </a:prstGeom>
            </p:spPr>
          </p:pic>
        </mc:Fallback>
      </mc:AlternateContent>
    </p:spTree>
    <p:extLst>
      <p:ext uri="{BB962C8B-B14F-4D97-AF65-F5344CB8AC3E}">
        <p14:creationId xmlns:p14="http://schemas.microsoft.com/office/powerpoint/2010/main" val="241207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a:solidFill>
                  <a:srgbClr val="004AAD"/>
                </a:solidFill>
                <a:latin typeface="Montserrat Classic Bold"/>
                <a:sym typeface="Montserrat Classic Bold"/>
              </a:rPr>
              <a:t>Conception des pieces </a:t>
            </a:r>
            <a:r>
              <a:rPr lang="en-US" sz="3600" b="1" dirty="0">
                <a:solidFill>
                  <a:srgbClr val="004AAD"/>
                </a:solidFill>
                <a:latin typeface="Montserrat Classic Bold"/>
              </a:rPr>
              <a:t>Nouveau </a:t>
            </a:r>
            <a:r>
              <a:rPr lang="en-US" sz="3600" b="1" dirty="0" err="1">
                <a:solidFill>
                  <a:srgbClr val="004AAD"/>
                </a:solidFill>
                <a:latin typeface="Montserrat Classic Bold"/>
              </a:rPr>
              <a:t>modèle</a:t>
            </a:r>
            <a:endParaRPr lang="en-US" sz="3600" b="1" dirty="0">
              <a:solidFill>
                <a:srgbClr val="004AAD"/>
              </a:solidFill>
              <a:latin typeface="Montserrat Classic Bold"/>
              <a:sym typeface="Montserrat Classic Bold"/>
            </a:endParaRPr>
          </a:p>
        </p:txBody>
      </p:sp>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EB12815D-2189-4C78-8F91-8742D4DEF5C8}"/>
                  </a:ext>
                </a:extLst>
              </p:cNvPr>
              <p:cNvGraphicFramePr>
                <a:graphicFrameLocks noChangeAspect="1"/>
              </p:cNvGraphicFramePr>
              <p:nvPr>
                <p:extLst>
                  <p:ext uri="{D42A27DB-BD31-4B8C-83A1-F6EECF244321}">
                    <p14:modId xmlns:p14="http://schemas.microsoft.com/office/powerpoint/2010/main" val="3415703488"/>
                  </p:ext>
                </p:extLst>
              </p:nvPr>
            </p:nvGraphicFramePr>
            <p:xfrm rot="753321">
              <a:off x="-17226407" y="-20719394"/>
              <a:ext cx="53644363" cy="42408687"/>
            </p:xfrm>
            <a:graphic>
              <a:graphicData uri="http://schemas.microsoft.com/office/drawing/2017/model3d">
                <am3d:model3d r:embed="rId2">
                  <am3d:spPr>
                    <a:xfrm rot="753321">
                      <a:off x="0" y="0"/>
                      <a:ext cx="53644363" cy="42408687"/>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5561370" ay="-2995673" az="-5610725"/>
                    <am3d:postTrans dx="0" dy="0" dz="0"/>
                  </am3d:trans>
                  <am3d:raster rName="Office3DRenderer" rVer="16.0.8326">
                    <am3d:blip r:embed="rId3"/>
                  </am3d:raster>
                  <am3d:objViewport viewportSz="693583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EB12815D-2189-4C78-8F91-8742D4DEF5C8}"/>
                  </a:ext>
                </a:extLst>
              </p:cNvPr>
              <p:cNvPicPr>
                <a:picLocks noGrp="1" noRot="1" noChangeAspect="1" noMove="1" noResize="1" noEditPoints="1" noAdjustHandles="1" noChangeArrowheads="1" noChangeShapeType="1" noCrop="1"/>
              </p:cNvPicPr>
              <p:nvPr/>
            </p:nvPicPr>
            <p:blipFill>
              <a:blip r:embed="rId3"/>
              <a:stretch>
                <a:fillRect/>
              </a:stretch>
            </p:blipFill>
            <p:spPr>
              <a:xfrm rot="753321">
                <a:off x="-17226407" y="-20719394"/>
                <a:ext cx="53644363" cy="42408687"/>
              </a:xfrm>
              <a:prstGeom prst="rect">
                <a:avLst/>
              </a:prstGeom>
            </p:spPr>
          </p:pic>
        </mc:Fallback>
      </mc:AlternateContent>
      <p:sp>
        <p:nvSpPr>
          <p:cNvPr id="7" name="ZoneTexte 6">
            <a:extLst>
              <a:ext uri="{FF2B5EF4-FFF2-40B4-BE49-F238E27FC236}">
                <a16:creationId xmlns:a16="http://schemas.microsoft.com/office/drawing/2014/main" id="{8E7C69E4-4BDD-41AA-BFB7-2239B24A1E2E}"/>
              </a:ext>
            </a:extLst>
          </p:cNvPr>
          <p:cNvSpPr txBox="1"/>
          <p:nvPr/>
        </p:nvSpPr>
        <p:spPr>
          <a:xfrm>
            <a:off x="7540994" y="3848100"/>
            <a:ext cx="6336890" cy="2015295"/>
          </a:xfrm>
          <a:prstGeom prst="rect">
            <a:avLst/>
          </a:prstGeom>
          <a:noFill/>
        </p:spPr>
        <p:txBody>
          <a:bodyPr wrap="square">
            <a:spAutoFit/>
          </a:bodyPr>
          <a:lstStyle/>
          <a:p>
            <a:r>
              <a:rPr lang="fr-FR" sz="2499" dirty="0">
                <a:solidFill>
                  <a:srgbClr val="2E2E2E"/>
                </a:solidFill>
                <a:latin typeface="Montserrat Classic"/>
              </a:rPr>
              <a:t>Les barres transversales du support, qui peuvent être démontées et fixées avec des boulons, représentent un support très important pour notre base non fixée</a:t>
            </a:r>
          </a:p>
        </p:txBody>
      </p:sp>
      <p:sp>
        <p:nvSpPr>
          <p:cNvPr id="3" name="Flèche : gauche 2">
            <a:extLst>
              <a:ext uri="{FF2B5EF4-FFF2-40B4-BE49-F238E27FC236}">
                <a16:creationId xmlns:a16="http://schemas.microsoft.com/office/drawing/2014/main" id="{52C88AED-F36F-4482-961C-A74DB40035F9}"/>
              </a:ext>
            </a:extLst>
          </p:cNvPr>
          <p:cNvSpPr/>
          <p:nvPr/>
        </p:nvSpPr>
        <p:spPr>
          <a:xfrm rot="2323190">
            <a:off x="4711513" y="3026355"/>
            <a:ext cx="2971800" cy="306215"/>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gauche 7">
            <a:extLst>
              <a:ext uri="{FF2B5EF4-FFF2-40B4-BE49-F238E27FC236}">
                <a16:creationId xmlns:a16="http://schemas.microsoft.com/office/drawing/2014/main" id="{2718D88D-D6A2-4E23-837E-4A0F865B3A5B}"/>
              </a:ext>
            </a:extLst>
          </p:cNvPr>
          <p:cNvSpPr/>
          <p:nvPr/>
        </p:nvSpPr>
        <p:spPr>
          <a:xfrm rot="10800000">
            <a:off x="13172259" y="5272548"/>
            <a:ext cx="1588230" cy="333891"/>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4040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725394F-5920-40F1-8499-80249BBE1CF7}"/>
              </a:ext>
            </a:extLst>
          </p:cNvPr>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a:solidFill>
                  <a:srgbClr val="004AAD"/>
                </a:solidFill>
                <a:latin typeface="Montserrat Classic Bold"/>
                <a:sym typeface="Montserrat Classic Bold"/>
              </a:rPr>
              <a:t>Conception </a:t>
            </a:r>
            <a:r>
              <a:rPr lang="en-US" sz="3600" b="1" dirty="0">
                <a:solidFill>
                  <a:srgbClr val="004AAD"/>
                </a:solidFill>
                <a:latin typeface="Montserrat Classic Bold"/>
              </a:rPr>
              <a:t>Nouveau </a:t>
            </a:r>
            <a:r>
              <a:rPr lang="en-US" sz="3600" b="1" dirty="0" err="1">
                <a:solidFill>
                  <a:srgbClr val="004AAD"/>
                </a:solidFill>
                <a:latin typeface="Montserrat Classic Bold"/>
              </a:rPr>
              <a:t>modèle</a:t>
            </a:r>
            <a:endParaRPr lang="en-US" sz="3600" b="1" dirty="0">
              <a:solidFill>
                <a:srgbClr val="004AAD"/>
              </a:solidFill>
              <a:latin typeface="Montserrat Classic Bold"/>
              <a:sym typeface="Montserrat Classic Bold"/>
            </a:endParaRPr>
          </a:p>
        </p:txBody>
      </p:sp>
      <mc:AlternateContent xmlns:mc="http://schemas.openxmlformats.org/markup-compatibility/2006">
        <mc:Choice xmlns:am3d="http://schemas.microsoft.com/office/drawing/2017/model3d" Requires="am3d">
          <p:graphicFrame>
            <p:nvGraphicFramePr>
              <p:cNvPr id="5" name="Modèle 3D 4">
                <a:extLst>
                  <a:ext uri="{FF2B5EF4-FFF2-40B4-BE49-F238E27FC236}">
                    <a16:creationId xmlns:a16="http://schemas.microsoft.com/office/drawing/2014/main" id="{9BF4B0DB-EC48-4C5F-845C-349C723D927C}"/>
                  </a:ext>
                </a:extLst>
              </p:cNvPr>
              <p:cNvGraphicFramePr>
                <a:graphicFrameLocks noChangeAspect="1"/>
              </p:cNvGraphicFramePr>
              <p:nvPr>
                <p:extLst>
                  <p:ext uri="{D42A27DB-BD31-4B8C-83A1-F6EECF244321}">
                    <p14:modId xmlns:p14="http://schemas.microsoft.com/office/powerpoint/2010/main" val="3934139495"/>
                  </p:ext>
                </p:extLst>
              </p:nvPr>
            </p:nvGraphicFramePr>
            <p:xfrm>
              <a:off x="471865" y="-2016897"/>
              <a:ext cx="17439645" cy="11633053"/>
            </p:xfrm>
            <a:graphic>
              <a:graphicData uri="http://schemas.microsoft.com/office/drawing/2017/model3d">
                <am3d:model3d r:embed="rId2">
                  <am3d:spPr>
                    <a:xfrm>
                      <a:off x="0" y="0"/>
                      <a:ext cx="17439645" cy="11633053"/>
                    </a:xfrm>
                    <a:prstGeom prst="rect">
                      <a:avLst/>
                    </a:prstGeom>
                  </am3d:spPr>
                  <am3d:camera>
                    <am3d:pos x="0" y="0" z="66021124"/>
                    <am3d:up dx="0" dy="36000000" dz="0"/>
                    <am3d:lookAt x="0" y="0" z="0"/>
                    <am3d:perspective fov="2700000"/>
                  </am3d:camera>
                  <am3d:trans>
                    <am3d:meterPerModelUnit n="420748" d="1000000"/>
                    <am3d:preTrans dx="-25113578" dy="-50689896" dz="4861639"/>
                    <am3d:scale>
                      <am3d:sx n="1000000" d="1000000"/>
                      <am3d:sy n="1000000" d="1000000"/>
                      <am3d:sz n="1000000" d="1000000"/>
                    </am3d:scale>
                    <am3d:rot ax="-4662941" ay="-3445314" az="4530732"/>
                    <am3d:postTrans dx="0" dy="0" dz="0"/>
                  </am3d:trans>
                  <am3d:raster rName="Office3DRenderer" rVer="16.0.8326">
                    <am3d:blip r:embed="rId3"/>
                  </am3d:raster>
                  <am3d:objViewport viewportSz="222658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èle 3D 4">
                <a:extLst>
                  <a:ext uri="{FF2B5EF4-FFF2-40B4-BE49-F238E27FC236}">
                    <a16:creationId xmlns:a16="http://schemas.microsoft.com/office/drawing/2014/main" id="{9BF4B0DB-EC48-4C5F-845C-349C723D927C}"/>
                  </a:ext>
                </a:extLst>
              </p:cNvPr>
              <p:cNvPicPr>
                <a:picLocks noGrp="1" noRot="1" noChangeAspect="1" noMove="1" noResize="1" noEditPoints="1" noAdjustHandles="1" noChangeArrowheads="1" noChangeShapeType="1" noCrop="1"/>
              </p:cNvPicPr>
              <p:nvPr/>
            </p:nvPicPr>
            <p:blipFill>
              <a:blip r:embed="rId3"/>
              <a:stretch>
                <a:fillRect/>
              </a:stretch>
            </p:blipFill>
            <p:spPr>
              <a:xfrm>
                <a:off x="471865" y="-2016897"/>
                <a:ext cx="17439645" cy="11633053"/>
              </a:xfrm>
              <a:prstGeom prst="rect">
                <a:avLst/>
              </a:prstGeom>
            </p:spPr>
          </p:pic>
        </mc:Fallback>
      </mc:AlternateContent>
    </p:spTree>
    <p:extLst>
      <p:ext uri="{BB962C8B-B14F-4D97-AF65-F5344CB8AC3E}">
        <p14:creationId xmlns:p14="http://schemas.microsoft.com/office/powerpoint/2010/main" val="303296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err="1">
                <a:solidFill>
                  <a:srgbClr val="004AAD"/>
                </a:solidFill>
                <a:latin typeface="Montserrat Classic Bold"/>
                <a:sym typeface="Montserrat Classic Bold"/>
              </a:rPr>
              <a:t>Mécanisme</a:t>
            </a:r>
            <a:r>
              <a:rPr lang="en-US" sz="3600" b="1" dirty="0">
                <a:solidFill>
                  <a:srgbClr val="004AAD"/>
                </a:solidFill>
                <a:latin typeface="Montserrat Classic Bold"/>
                <a:sym typeface="Montserrat Classic Bold"/>
              </a:rPr>
              <a:t> de </a:t>
            </a:r>
            <a:r>
              <a:rPr lang="en-US" sz="3600" b="1" dirty="0" err="1">
                <a:solidFill>
                  <a:srgbClr val="004AAD"/>
                </a:solidFill>
                <a:latin typeface="Montserrat Classic Bold"/>
                <a:sym typeface="Montserrat Classic Bold"/>
              </a:rPr>
              <a:t>pliage</a:t>
            </a:r>
            <a:r>
              <a:rPr lang="en-US" sz="3600" b="1" dirty="0">
                <a:solidFill>
                  <a:srgbClr val="004AAD"/>
                </a:solidFill>
                <a:latin typeface="Montserrat Classic Bold"/>
                <a:sym typeface="Montserrat Classic Bold"/>
              </a:rPr>
              <a:t> du Nouveau </a:t>
            </a:r>
            <a:r>
              <a:rPr lang="en-US" sz="3600" b="1" dirty="0" err="1">
                <a:solidFill>
                  <a:srgbClr val="004AAD"/>
                </a:solidFill>
                <a:latin typeface="Montserrat Classic Bold"/>
                <a:sym typeface="Montserrat Classic Bold"/>
              </a:rPr>
              <a:t>modèle</a:t>
            </a:r>
            <a:endParaRPr lang="en-US" sz="3600" b="1" dirty="0">
              <a:solidFill>
                <a:srgbClr val="004AAD"/>
              </a:solidFill>
              <a:latin typeface="Montserrat Classic Bold"/>
              <a:sym typeface="Montserrat Classic Bold"/>
            </a:endParaRPr>
          </a:p>
        </p:txBody>
      </p:sp>
      <p:sp>
        <p:nvSpPr>
          <p:cNvPr id="8" name="ZoneTexte 7">
            <a:extLst>
              <a:ext uri="{FF2B5EF4-FFF2-40B4-BE49-F238E27FC236}">
                <a16:creationId xmlns:a16="http://schemas.microsoft.com/office/drawing/2014/main" id="{9B9F2151-7C95-49C4-921F-B230557BB8CD}"/>
              </a:ext>
            </a:extLst>
          </p:cNvPr>
          <p:cNvSpPr txBox="1"/>
          <p:nvPr/>
        </p:nvSpPr>
        <p:spPr>
          <a:xfrm>
            <a:off x="1295401" y="2019300"/>
            <a:ext cx="9144000" cy="3471656"/>
          </a:xfrm>
          <a:prstGeom prst="rect">
            <a:avLst/>
          </a:prstGeom>
          <a:noFill/>
        </p:spPr>
        <p:txBody>
          <a:bodyPr wrap="square">
            <a:spAutoFit/>
          </a:bodyPr>
          <a:lstStyle/>
          <a:p>
            <a:pPr>
              <a:lnSpc>
                <a:spcPct val="150000"/>
              </a:lnSpc>
            </a:pPr>
            <a:r>
              <a:rPr lang="fr-FR" sz="2499" dirty="0">
                <a:solidFill>
                  <a:srgbClr val="2E2E2E"/>
                </a:solidFill>
                <a:latin typeface="Montserrat Classic"/>
              </a:rPr>
              <a:t>Le mécanisme de pliage de la nouvelle embase repliable repose sur un processus simple et efficace. Tout d'abord, les barres de support transversales sont dévissées des barres longitudinales, puis ces barres principales sont détachées de la base afin de libérer la partie pliable de la structure. </a:t>
            </a:r>
          </a:p>
        </p:txBody>
      </p:sp>
      <p:pic>
        <p:nvPicPr>
          <p:cNvPr id="7" name="Image 6">
            <a:extLst>
              <a:ext uri="{FF2B5EF4-FFF2-40B4-BE49-F238E27FC236}">
                <a16:creationId xmlns:a16="http://schemas.microsoft.com/office/drawing/2014/main" id="{D307B38E-C7AB-487C-BC3E-D3C2D4D39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36055">
            <a:off x="7946305" y="2151183"/>
            <a:ext cx="10134600" cy="8686800"/>
          </a:xfrm>
          <a:prstGeom prst="rect">
            <a:avLst/>
          </a:prstGeom>
        </p:spPr>
      </p:pic>
    </p:spTree>
    <p:extLst>
      <p:ext uri="{BB962C8B-B14F-4D97-AF65-F5344CB8AC3E}">
        <p14:creationId xmlns:p14="http://schemas.microsoft.com/office/powerpoint/2010/main" val="209186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66800" y="366366"/>
            <a:ext cx="10134600" cy="955198"/>
          </a:xfrm>
          <a:prstGeom prst="rect">
            <a:avLst/>
          </a:prstGeom>
        </p:spPr>
        <p:txBody>
          <a:bodyPr wrap="square" lIns="0" tIns="0" rIns="0" bIns="0" rtlCol="0" anchor="t">
            <a:spAutoFit/>
          </a:bodyPr>
          <a:lstStyle/>
          <a:p>
            <a:pPr>
              <a:lnSpc>
                <a:spcPts val="9000"/>
              </a:lnSpc>
            </a:pPr>
            <a:r>
              <a:rPr lang="en-US" sz="3600" b="1" dirty="0" err="1">
                <a:solidFill>
                  <a:srgbClr val="004AAD"/>
                </a:solidFill>
                <a:latin typeface="Montserrat Classic Bold"/>
                <a:sym typeface="Montserrat Classic Bold"/>
              </a:rPr>
              <a:t>Mecanisme</a:t>
            </a:r>
            <a:r>
              <a:rPr lang="en-US" sz="3600" b="1" dirty="0">
                <a:solidFill>
                  <a:srgbClr val="004AAD"/>
                </a:solidFill>
                <a:latin typeface="Montserrat Classic Bold"/>
                <a:sym typeface="Montserrat Classic Bold"/>
              </a:rPr>
              <a:t> de </a:t>
            </a:r>
            <a:r>
              <a:rPr lang="en-US" sz="3600" b="1" dirty="0" err="1">
                <a:solidFill>
                  <a:srgbClr val="004AAD"/>
                </a:solidFill>
                <a:latin typeface="Montserrat Classic Bold"/>
                <a:sym typeface="Montserrat Classic Bold"/>
              </a:rPr>
              <a:t>pliage</a:t>
            </a:r>
            <a:r>
              <a:rPr lang="en-US" sz="3600" b="1" dirty="0">
                <a:solidFill>
                  <a:srgbClr val="004AAD"/>
                </a:solidFill>
                <a:latin typeface="Montserrat Classic Bold"/>
                <a:sym typeface="Montserrat Classic Bold"/>
              </a:rPr>
              <a:t> du Nouveau </a:t>
            </a:r>
            <a:r>
              <a:rPr lang="en-US" sz="3600" b="1" dirty="0" err="1">
                <a:solidFill>
                  <a:srgbClr val="004AAD"/>
                </a:solidFill>
                <a:latin typeface="Montserrat Classic Bold"/>
                <a:sym typeface="Montserrat Classic Bold"/>
              </a:rPr>
              <a:t>modèle</a:t>
            </a:r>
            <a:endParaRPr lang="en-US" sz="3600" b="1" dirty="0">
              <a:solidFill>
                <a:srgbClr val="004AAD"/>
              </a:solidFill>
              <a:latin typeface="Montserrat Classic Bold"/>
              <a:sym typeface="Montserrat Classic Bold"/>
            </a:endParaRPr>
          </a:p>
        </p:txBody>
      </p:sp>
      <p:sp>
        <p:nvSpPr>
          <p:cNvPr id="8" name="ZoneTexte 7">
            <a:extLst>
              <a:ext uri="{FF2B5EF4-FFF2-40B4-BE49-F238E27FC236}">
                <a16:creationId xmlns:a16="http://schemas.microsoft.com/office/drawing/2014/main" id="{9B9F2151-7C95-49C4-921F-B230557BB8CD}"/>
              </a:ext>
            </a:extLst>
          </p:cNvPr>
          <p:cNvSpPr txBox="1"/>
          <p:nvPr/>
        </p:nvSpPr>
        <p:spPr>
          <a:xfrm>
            <a:off x="1562100" y="3984208"/>
            <a:ext cx="9144000" cy="2318583"/>
          </a:xfrm>
          <a:prstGeom prst="rect">
            <a:avLst/>
          </a:prstGeom>
          <a:noFill/>
        </p:spPr>
        <p:txBody>
          <a:bodyPr wrap="square">
            <a:spAutoFit/>
          </a:bodyPr>
          <a:lstStyle/>
          <a:p>
            <a:pPr>
              <a:lnSpc>
                <a:spcPct val="150000"/>
              </a:lnSpc>
            </a:pPr>
            <a:r>
              <a:rPr lang="fr-FR" sz="2500" kern="1200" dirty="0">
                <a:solidFill>
                  <a:srgbClr val="2E2E2E"/>
                </a:solidFill>
                <a:effectLst/>
                <a:latin typeface="Montserrat Classic" panose="020B0604020202020204" charset="0"/>
                <a:ea typeface="+mn-ea"/>
                <a:cs typeface="+mn-cs"/>
              </a:rPr>
              <a:t>Ensuite, les montants verticaux sont repliés autour des joints universels jusqu’à ce que leurs bases se rencontrent, formant ainsi une structure compacte et facile à stocker.</a:t>
            </a:r>
            <a:endParaRPr lang="fr-FR" sz="2500" dirty="0">
              <a:solidFill>
                <a:srgbClr val="2E2E2E"/>
              </a:solidFill>
              <a:latin typeface="Montserrat Classic"/>
            </a:endParaRPr>
          </a:p>
        </p:txBody>
      </p:sp>
      <p:pic>
        <p:nvPicPr>
          <p:cNvPr id="5" name="Image 4">
            <a:extLst>
              <a:ext uri="{FF2B5EF4-FFF2-40B4-BE49-F238E27FC236}">
                <a16:creationId xmlns:a16="http://schemas.microsoft.com/office/drawing/2014/main" id="{6DA4B8DA-CBF7-4A8C-8655-76FF585AE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2530" y="1099853"/>
            <a:ext cx="7505700" cy="9166253"/>
          </a:xfrm>
          <a:prstGeom prst="rect">
            <a:avLst/>
          </a:prstGeom>
        </p:spPr>
      </p:pic>
    </p:spTree>
    <p:extLst>
      <p:ext uri="{BB962C8B-B14F-4D97-AF65-F5344CB8AC3E}">
        <p14:creationId xmlns:p14="http://schemas.microsoft.com/office/powerpoint/2010/main" val="4105398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838200" y="31954"/>
            <a:ext cx="18135600" cy="1253998"/>
          </a:xfrm>
          <a:prstGeom prst="rect">
            <a:avLst/>
          </a:prstGeom>
        </p:spPr>
        <p:txBody>
          <a:bodyPr wrap="square" lIns="0" tIns="0" rIns="0" bIns="0" rtlCol="0" anchor="t">
            <a:spAutoFit/>
          </a:bodyPr>
          <a:lstStyle/>
          <a:p>
            <a:pPr>
              <a:lnSpc>
                <a:spcPts val="11926"/>
              </a:lnSpc>
            </a:pPr>
            <a:r>
              <a:rPr lang="fr-FR" sz="3600" b="1" dirty="0">
                <a:solidFill>
                  <a:srgbClr val="004AAD"/>
                </a:solidFill>
                <a:latin typeface="Montserrat Classic Bold"/>
              </a:rPr>
              <a:t>Analyse et vérification de la sécurité de Nouveau modèle</a:t>
            </a:r>
          </a:p>
        </p:txBody>
      </p:sp>
      <p:pic>
        <p:nvPicPr>
          <p:cNvPr id="10" name="Picture 233">
            <a:extLst>
              <a:ext uri="{FF2B5EF4-FFF2-40B4-BE49-F238E27FC236}">
                <a16:creationId xmlns:a16="http://schemas.microsoft.com/office/drawing/2014/main" id="{BBFE6132-4041-4660-944B-486198881C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56642" y="3916787"/>
            <a:ext cx="5974715" cy="3605330"/>
          </a:xfrm>
          <a:prstGeom prst="rect">
            <a:avLst/>
          </a:prstGeom>
          <a:noFill/>
          <a:ln>
            <a:noFill/>
          </a:ln>
        </p:spPr>
      </p:pic>
      <p:pic>
        <p:nvPicPr>
          <p:cNvPr id="11" name="Picture 273">
            <a:extLst>
              <a:ext uri="{FF2B5EF4-FFF2-40B4-BE49-F238E27FC236}">
                <a16:creationId xmlns:a16="http://schemas.microsoft.com/office/drawing/2014/main" id="{60B49FC4-B703-4C7D-8085-BE336505F7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16787"/>
            <a:ext cx="4988560" cy="3605330"/>
          </a:xfrm>
          <a:prstGeom prst="rect">
            <a:avLst/>
          </a:prstGeom>
          <a:noFill/>
          <a:ln>
            <a:noFill/>
          </a:ln>
        </p:spPr>
      </p:pic>
      <p:pic>
        <p:nvPicPr>
          <p:cNvPr id="12" name="Picture 278">
            <a:extLst>
              <a:ext uri="{FF2B5EF4-FFF2-40B4-BE49-F238E27FC236}">
                <a16:creationId xmlns:a16="http://schemas.microsoft.com/office/drawing/2014/main" id="{7609EE08-6481-452B-BC3C-6B3B9B5DC5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446491" y="3916787"/>
            <a:ext cx="5703611" cy="3605330"/>
          </a:xfrm>
          <a:prstGeom prst="rect">
            <a:avLst/>
          </a:prstGeom>
          <a:noFill/>
          <a:ln>
            <a:noFill/>
          </a:ln>
        </p:spPr>
      </p:pic>
      <p:sp>
        <p:nvSpPr>
          <p:cNvPr id="13" name="Rectangle : coins arrondis 12">
            <a:extLst>
              <a:ext uri="{FF2B5EF4-FFF2-40B4-BE49-F238E27FC236}">
                <a16:creationId xmlns:a16="http://schemas.microsoft.com/office/drawing/2014/main" id="{8D7259E2-7CB5-4ABD-9FAC-D5EB357E7485}"/>
              </a:ext>
            </a:extLst>
          </p:cNvPr>
          <p:cNvSpPr/>
          <p:nvPr/>
        </p:nvSpPr>
        <p:spPr>
          <a:xfrm>
            <a:off x="12584389" y="7640083"/>
            <a:ext cx="54102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Les montants verticaux</a:t>
            </a:r>
          </a:p>
        </p:txBody>
      </p:sp>
      <p:sp>
        <p:nvSpPr>
          <p:cNvPr id="14" name="Rectangle : coins arrondis 13">
            <a:extLst>
              <a:ext uri="{FF2B5EF4-FFF2-40B4-BE49-F238E27FC236}">
                <a16:creationId xmlns:a16="http://schemas.microsoft.com/office/drawing/2014/main" id="{89022561-9CF1-47DE-8E8E-418BF12EE1F4}"/>
              </a:ext>
            </a:extLst>
          </p:cNvPr>
          <p:cNvSpPr/>
          <p:nvPr/>
        </p:nvSpPr>
        <p:spPr>
          <a:xfrm>
            <a:off x="6438899" y="7640083"/>
            <a:ext cx="54102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L'embase au sol</a:t>
            </a:r>
          </a:p>
        </p:txBody>
      </p:sp>
      <p:sp>
        <p:nvSpPr>
          <p:cNvPr id="15" name="Rectangle : coins arrondis 14">
            <a:extLst>
              <a:ext uri="{FF2B5EF4-FFF2-40B4-BE49-F238E27FC236}">
                <a16:creationId xmlns:a16="http://schemas.microsoft.com/office/drawing/2014/main" id="{27A9EBED-E6B9-4CA2-A2D6-C65E285A425F}"/>
              </a:ext>
            </a:extLst>
          </p:cNvPr>
          <p:cNvSpPr/>
          <p:nvPr/>
        </p:nvSpPr>
        <p:spPr>
          <a:xfrm>
            <a:off x="627380" y="7640083"/>
            <a:ext cx="5410200" cy="77878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bg1"/>
                </a:solidFill>
                <a:latin typeface="Montserrat Classic Bold"/>
              </a:rPr>
              <a:t>L'embase supérieur</a:t>
            </a:r>
          </a:p>
        </p:txBody>
      </p:sp>
      <p:sp>
        <p:nvSpPr>
          <p:cNvPr id="17" name="TextBox 6">
            <a:extLst>
              <a:ext uri="{FF2B5EF4-FFF2-40B4-BE49-F238E27FC236}">
                <a16:creationId xmlns:a16="http://schemas.microsoft.com/office/drawing/2014/main" id="{7A477D62-75DC-446E-B236-93BCBC6FF2DF}"/>
              </a:ext>
            </a:extLst>
          </p:cNvPr>
          <p:cNvSpPr txBox="1"/>
          <p:nvPr/>
        </p:nvSpPr>
        <p:spPr>
          <a:xfrm>
            <a:off x="4236878" y="1826733"/>
            <a:ext cx="11338243" cy="1234120"/>
          </a:xfrm>
          <a:prstGeom prst="rect">
            <a:avLst/>
          </a:prstGeom>
        </p:spPr>
        <p:txBody>
          <a:bodyPr wrap="square" lIns="0" tIns="0" rIns="0" bIns="0" rtlCol="0" anchor="t">
            <a:spAutoFit/>
          </a:bodyPr>
          <a:lstStyle/>
          <a:p>
            <a:pPr>
              <a:lnSpc>
                <a:spcPts val="11926"/>
              </a:lnSpc>
            </a:pPr>
            <a:r>
              <a:rPr lang="fr-FR" sz="3600" b="1" dirty="0">
                <a:solidFill>
                  <a:srgbClr val="00B0F0"/>
                </a:solidFill>
                <a:latin typeface="Montserrat Classic Bold"/>
              </a:rPr>
              <a:t>Résultats des simulation d'analyse statique  </a:t>
            </a:r>
          </a:p>
        </p:txBody>
      </p:sp>
    </p:spTree>
    <p:extLst>
      <p:ext uri="{BB962C8B-B14F-4D97-AF65-F5344CB8AC3E}">
        <p14:creationId xmlns:p14="http://schemas.microsoft.com/office/powerpoint/2010/main" val="15064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838200" y="31954"/>
            <a:ext cx="18135600" cy="1253998"/>
          </a:xfrm>
          <a:prstGeom prst="rect">
            <a:avLst/>
          </a:prstGeom>
        </p:spPr>
        <p:txBody>
          <a:bodyPr wrap="square" lIns="0" tIns="0" rIns="0" bIns="0" rtlCol="0" anchor="t">
            <a:spAutoFit/>
          </a:bodyPr>
          <a:lstStyle/>
          <a:p>
            <a:pPr>
              <a:lnSpc>
                <a:spcPts val="11926"/>
              </a:lnSpc>
            </a:pPr>
            <a:r>
              <a:rPr lang="fr-FR" sz="3600" b="1" dirty="0">
                <a:solidFill>
                  <a:srgbClr val="004AAD"/>
                </a:solidFill>
                <a:latin typeface="Montserrat Classic Bold"/>
              </a:rPr>
              <a:t>Analyse et vérification de la sécurité de Nouveau modèle</a:t>
            </a:r>
          </a:p>
        </p:txBody>
      </p:sp>
      <p:sp>
        <p:nvSpPr>
          <p:cNvPr id="17" name="TextBox 6">
            <a:extLst>
              <a:ext uri="{FF2B5EF4-FFF2-40B4-BE49-F238E27FC236}">
                <a16:creationId xmlns:a16="http://schemas.microsoft.com/office/drawing/2014/main" id="{7A477D62-75DC-446E-B236-93BCBC6FF2DF}"/>
              </a:ext>
            </a:extLst>
          </p:cNvPr>
          <p:cNvSpPr txBox="1"/>
          <p:nvPr/>
        </p:nvSpPr>
        <p:spPr>
          <a:xfrm>
            <a:off x="3886200" y="1562100"/>
            <a:ext cx="11338243" cy="1234120"/>
          </a:xfrm>
          <a:prstGeom prst="rect">
            <a:avLst/>
          </a:prstGeom>
        </p:spPr>
        <p:txBody>
          <a:bodyPr wrap="square" lIns="0" tIns="0" rIns="0" bIns="0" rtlCol="0" anchor="t">
            <a:spAutoFit/>
          </a:bodyPr>
          <a:lstStyle/>
          <a:p>
            <a:pPr>
              <a:lnSpc>
                <a:spcPts val="11926"/>
              </a:lnSpc>
            </a:pPr>
            <a:r>
              <a:rPr lang="fr-FR" sz="3600" b="1" dirty="0">
                <a:solidFill>
                  <a:srgbClr val="00B0F0"/>
                </a:solidFill>
                <a:latin typeface="Montserrat Classic Bold"/>
              </a:rPr>
              <a:t>Résultats des simulation d'analyse statique  </a:t>
            </a:r>
          </a:p>
        </p:txBody>
      </p:sp>
      <p:graphicFrame>
        <p:nvGraphicFramePr>
          <p:cNvPr id="16" name="Tableau 15">
            <a:extLst>
              <a:ext uri="{FF2B5EF4-FFF2-40B4-BE49-F238E27FC236}">
                <a16:creationId xmlns:a16="http://schemas.microsoft.com/office/drawing/2014/main" id="{A852F345-E724-4868-AB2F-A9F2B46A8B27}"/>
              </a:ext>
            </a:extLst>
          </p:cNvPr>
          <p:cNvGraphicFramePr>
            <a:graphicFrameLocks noGrp="1"/>
          </p:cNvGraphicFramePr>
          <p:nvPr>
            <p:extLst>
              <p:ext uri="{D42A27DB-BD31-4B8C-83A1-F6EECF244321}">
                <p14:modId xmlns:p14="http://schemas.microsoft.com/office/powerpoint/2010/main" val="1498804230"/>
              </p:ext>
            </p:extLst>
          </p:nvPr>
        </p:nvGraphicFramePr>
        <p:xfrm>
          <a:off x="3429000" y="3543300"/>
          <a:ext cx="10843110" cy="5771276"/>
        </p:xfrm>
        <a:graphic>
          <a:graphicData uri="http://schemas.openxmlformats.org/drawingml/2006/table">
            <a:tbl>
              <a:tblPr firstRow="1" firstCol="1" bandRow="1">
                <a:tableStyleId>{5C22544A-7EE6-4342-B048-85BDC9FD1C3A}</a:tableStyleId>
              </a:tblPr>
              <a:tblGrid>
                <a:gridCol w="2168622">
                  <a:extLst>
                    <a:ext uri="{9D8B030D-6E8A-4147-A177-3AD203B41FA5}">
                      <a16:colId xmlns:a16="http://schemas.microsoft.com/office/drawing/2014/main" val="3149972239"/>
                    </a:ext>
                  </a:extLst>
                </a:gridCol>
                <a:gridCol w="2168622">
                  <a:extLst>
                    <a:ext uri="{9D8B030D-6E8A-4147-A177-3AD203B41FA5}">
                      <a16:colId xmlns:a16="http://schemas.microsoft.com/office/drawing/2014/main" val="1474796740"/>
                    </a:ext>
                  </a:extLst>
                </a:gridCol>
                <a:gridCol w="2168622">
                  <a:extLst>
                    <a:ext uri="{9D8B030D-6E8A-4147-A177-3AD203B41FA5}">
                      <a16:colId xmlns:a16="http://schemas.microsoft.com/office/drawing/2014/main" val="1369671901"/>
                    </a:ext>
                  </a:extLst>
                </a:gridCol>
                <a:gridCol w="2168622">
                  <a:extLst>
                    <a:ext uri="{9D8B030D-6E8A-4147-A177-3AD203B41FA5}">
                      <a16:colId xmlns:a16="http://schemas.microsoft.com/office/drawing/2014/main" val="2667315125"/>
                    </a:ext>
                  </a:extLst>
                </a:gridCol>
                <a:gridCol w="2168622">
                  <a:extLst>
                    <a:ext uri="{9D8B030D-6E8A-4147-A177-3AD203B41FA5}">
                      <a16:colId xmlns:a16="http://schemas.microsoft.com/office/drawing/2014/main" val="2172198875"/>
                    </a:ext>
                  </a:extLst>
                </a:gridCol>
              </a:tblGrid>
              <a:tr h="1633415">
                <a:tc>
                  <a:txBody>
                    <a:bodyPr/>
                    <a:lstStyle/>
                    <a:p>
                      <a:pPr algn="ctr">
                        <a:lnSpc>
                          <a:spcPct val="107000"/>
                        </a:lnSpc>
                        <a:spcAft>
                          <a:spcPts val="800"/>
                        </a:spcAft>
                      </a:pPr>
                      <a:r>
                        <a:rPr lang="fr-FR" sz="2000" b="1" kern="1200" dirty="0">
                          <a:solidFill>
                            <a:schemeClr val="bg1"/>
                          </a:solidFill>
                          <a:latin typeface="Montserrat Classic Bold"/>
                          <a:ea typeface="+mn-ea"/>
                          <a:cs typeface="+mn-cs"/>
                        </a:rPr>
                        <a:t>Simulation</a:t>
                      </a:r>
                    </a:p>
                  </a:txBody>
                  <a:tcPr marL="152400" marR="152400" marT="152400" marB="152400" anchor="ctr"/>
                </a:tc>
                <a:tc>
                  <a:txBody>
                    <a:bodyPr/>
                    <a:lstStyle/>
                    <a:p>
                      <a:pPr algn="ctr">
                        <a:lnSpc>
                          <a:spcPct val="107000"/>
                        </a:lnSpc>
                        <a:spcAft>
                          <a:spcPts val="800"/>
                        </a:spcAft>
                      </a:pPr>
                      <a:r>
                        <a:rPr lang="fr-FR" sz="2000" b="1" kern="1200" dirty="0">
                          <a:solidFill>
                            <a:schemeClr val="bg1"/>
                          </a:solidFill>
                          <a:latin typeface="Montserrat Classic Bold"/>
                          <a:ea typeface="+mn-ea"/>
                          <a:cs typeface="+mn-cs"/>
                        </a:rPr>
                        <a:t>Contrainte Max (MPa)</a:t>
                      </a:r>
                    </a:p>
                  </a:txBody>
                  <a:tcPr marL="152400" marR="152400" marT="152400" marB="152400" anchor="ctr"/>
                </a:tc>
                <a:tc>
                  <a:txBody>
                    <a:bodyPr/>
                    <a:lstStyle/>
                    <a:p>
                      <a:pPr algn="ctr">
                        <a:lnSpc>
                          <a:spcPct val="107000"/>
                        </a:lnSpc>
                        <a:spcAft>
                          <a:spcPts val="800"/>
                        </a:spcAft>
                      </a:pPr>
                      <a:r>
                        <a:rPr lang="fr-FR" sz="2000" b="1" kern="1200" dirty="0">
                          <a:solidFill>
                            <a:schemeClr val="bg1"/>
                          </a:solidFill>
                          <a:latin typeface="Montserrat Classic Bold"/>
                          <a:ea typeface="+mn-ea"/>
                          <a:cs typeface="+mn-cs"/>
                        </a:rPr>
                        <a:t>Contrainte Min (MPa)</a:t>
                      </a:r>
                    </a:p>
                  </a:txBody>
                  <a:tcPr marL="152400" marR="152400" marT="152400" marB="152400" anchor="ctr"/>
                </a:tc>
                <a:tc>
                  <a:txBody>
                    <a:bodyPr/>
                    <a:lstStyle/>
                    <a:p>
                      <a:pPr marL="0" algn="ctr" defTabSz="914400" rtl="0" eaLnBrk="1" latinLnBrk="0" hangingPunct="1">
                        <a:lnSpc>
                          <a:spcPct val="107000"/>
                        </a:lnSpc>
                        <a:spcAft>
                          <a:spcPts val="800"/>
                        </a:spcAft>
                      </a:pPr>
                      <a:r>
                        <a:rPr lang="fr-FR" sz="2000" b="1" kern="1200">
                          <a:solidFill>
                            <a:schemeClr val="bg1"/>
                          </a:solidFill>
                          <a:latin typeface="Montserrat Classic Bold"/>
                          <a:ea typeface="+mn-ea"/>
                          <a:cs typeface="+mn-cs"/>
                        </a:rPr>
                        <a:t>Déplacement Max (mm)</a:t>
                      </a:r>
                    </a:p>
                  </a:txBody>
                  <a:tcPr marL="152400" marR="152400" marT="152400" marB="152400" anchor="ctr"/>
                </a:tc>
                <a:tc>
                  <a:txBody>
                    <a:bodyPr/>
                    <a:lstStyle/>
                    <a:p>
                      <a:pPr marL="0" algn="ctr" defTabSz="914400" rtl="0" eaLnBrk="1" latinLnBrk="0" hangingPunct="1">
                        <a:lnSpc>
                          <a:spcPct val="107000"/>
                        </a:lnSpc>
                        <a:spcAft>
                          <a:spcPts val="800"/>
                        </a:spcAft>
                      </a:pPr>
                      <a:r>
                        <a:rPr lang="fr-FR" sz="2000" b="1" kern="1200" dirty="0">
                          <a:solidFill>
                            <a:schemeClr val="bg1"/>
                          </a:solidFill>
                          <a:latin typeface="Montserrat Classic Bold"/>
                          <a:ea typeface="+mn-ea"/>
                          <a:cs typeface="+mn-cs"/>
                        </a:rPr>
                        <a:t>FOS (Factor of </a:t>
                      </a:r>
                      <a:r>
                        <a:rPr lang="fr-FR" sz="2000" b="1" kern="1200" dirty="0" err="1">
                          <a:solidFill>
                            <a:schemeClr val="bg1"/>
                          </a:solidFill>
                          <a:latin typeface="Montserrat Classic Bold"/>
                          <a:ea typeface="+mn-ea"/>
                          <a:cs typeface="+mn-cs"/>
                        </a:rPr>
                        <a:t>Safety</a:t>
                      </a:r>
                      <a:r>
                        <a:rPr lang="fr-FR" sz="2000" b="1" kern="1200" dirty="0">
                          <a:solidFill>
                            <a:schemeClr val="bg1"/>
                          </a:solidFill>
                          <a:latin typeface="Montserrat Classic Bold"/>
                          <a:ea typeface="+mn-ea"/>
                          <a:cs typeface="+mn-cs"/>
                        </a:rPr>
                        <a:t>)</a:t>
                      </a:r>
                    </a:p>
                  </a:txBody>
                  <a:tcPr marL="152400" marR="152400" marT="152400" marB="152400" anchor="ctr"/>
                </a:tc>
                <a:extLst>
                  <a:ext uri="{0D108BD9-81ED-4DB2-BD59-A6C34878D82A}">
                    <a16:rowId xmlns:a16="http://schemas.microsoft.com/office/drawing/2014/main" val="2507847616"/>
                  </a:ext>
                </a:extLst>
              </a:tr>
              <a:tr h="1379287">
                <a:tc>
                  <a:txBody>
                    <a:bodyPr/>
                    <a:lstStyle/>
                    <a:p>
                      <a:pPr algn="ctr">
                        <a:lnSpc>
                          <a:spcPct val="107000"/>
                        </a:lnSpc>
                        <a:spcAft>
                          <a:spcPts val="800"/>
                        </a:spcAft>
                      </a:pPr>
                      <a:r>
                        <a:rPr lang="fr-FR" sz="2000" b="1" kern="1200" dirty="0">
                          <a:solidFill>
                            <a:schemeClr val="bg1"/>
                          </a:solidFill>
                          <a:latin typeface="Montserrat Classic Bold"/>
                          <a:ea typeface="+mn-ea"/>
                          <a:cs typeface="+mn-cs"/>
                        </a:rPr>
                        <a:t>Simu 1: Embase au sol</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20.09</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0.2906</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0.06692</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12</a:t>
                      </a:r>
                    </a:p>
                  </a:txBody>
                  <a:tcPr marL="152400" marR="152400" marT="76200" marB="76200" anchor="ctr"/>
                </a:tc>
                <a:extLst>
                  <a:ext uri="{0D108BD9-81ED-4DB2-BD59-A6C34878D82A}">
                    <a16:rowId xmlns:a16="http://schemas.microsoft.com/office/drawing/2014/main" val="1911491808"/>
                  </a:ext>
                </a:extLst>
              </a:tr>
              <a:tr h="1379287">
                <a:tc>
                  <a:txBody>
                    <a:bodyPr/>
                    <a:lstStyle/>
                    <a:p>
                      <a:pPr algn="ctr">
                        <a:lnSpc>
                          <a:spcPct val="107000"/>
                        </a:lnSpc>
                        <a:spcAft>
                          <a:spcPts val="800"/>
                        </a:spcAft>
                      </a:pPr>
                      <a:r>
                        <a:rPr lang="fr-FR" sz="2000" b="1" kern="1200">
                          <a:solidFill>
                            <a:schemeClr val="bg1"/>
                          </a:solidFill>
                          <a:latin typeface="Montserrat Classic Bold"/>
                          <a:ea typeface="+mn-ea"/>
                          <a:cs typeface="+mn-cs"/>
                        </a:rPr>
                        <a:t>Simu 2: Embase supérieure</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44.18</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0.0000301</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0.6035</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5.3</a:t>
                      </a:r>
                    </a:p>
                  </a:txBody>
                  <a:tcPr marL="152400" marR="152400" marT="76200" marB="76200" anchor="ctr"/>
                </a:tc>
                <a:extLst>
                  <a:ext uri="{0D108BD9-81ED-4DB2-BD59-A6C34878D82A}">
                    <a16:rowId xmlns:a16="http://schemas.microsoft.com/office/drawing/2014/main" val="3485501252"/>
                  </a:ext>
                </a:extLst>
              </a:tr>
              <a:tr h="1379287">
                <a:tc>
                  <a:txBody>
                    <a:bodyPr/>
                    <a:lstStyle/>
                    <a:p>
                      <a:pPr algn="ctr">
                        <a:lnSpc>
                          <a:spcPct val="107000"/>
                        </a:lnSpc>
                        <a:spcAft>
                          <a:spcPts val="800"/>
                        </a:spcAft>
                      </a:pPr>
                      <a:r>
                        <a:rPr lang="fr-FR" sz="2000" b="1" kern="1200" dirty="0">
                          <a:solidFill>
                            <a:schemeClr val="bg1"/>
                          </a:solidFill>
                          <a:latin typeface="Montserrat Classic Bold"/>
                          <a:ea typeface="+mn-ea"/>
                          <a:cs typeface="+mn-cs"/>
                        </a:rPr>
                        <a:t>Simu 3: Montants verticaux</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5.496</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0.004379</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0.01617</a:t>
                      </a:r>
                    </a:p>
                  </a:txBody>
                  <a:tcPr marL="152400" marR="152400" marT="76200" marB="76200" anchor="ctr"/>
                </a:tc>
                <a:tc>
                  <a:txBody>
                    <a:bodyPr/>
                    <a:lstStyle/>
                    <a:p>
                      <a:pPr marL="0" algn="ctr" defTabSz="914400" rtl="0" eaLnBrk="1" latinLnBrk="0" hangingPunct="1">
                        <a:lnSpc>
                          <a:spcPct val="107000"/>
                        </a:lnSpc>
                        <a:spcAft>
                          <a:spcPts val="800"/>
                        </a:spcAft>
                      </a:pPr>
                      <a:r>
                        <a:rPr lang="fr-FR" sz="2400" b="1" kern="1200" dirty="0">
                          <a:solidFill>
                            <a:schemeClr val="tx1"/>
                          </a:solidFill>
                          <a:latin typeface="Montserrat Classic Bold"/>
                          <a:ea typeface="+mn-ea"/>
                          <a:cs typeface="+mn-cs"/>
                        </a:rPr>
                        <a:t>43</a:t>
                      </a:r>
                    </a:p>
                  </a:txBody>
                  <a:tcPr marL="152400" marR="152400" marT="76200" marB="76200" anchor="ctr"/>
                </a:tc>
                <a:extLst>
                  <a:ext uri="{0D108BD9-81ED-4DB2-BD59-A6C34878D82A}">
                    <a16:rowId xmlns:a16="http://schemas.microsoft.com/office/drawing/2014/main" val="2053601435"/>
                  </a:ext>
                </a:extLst>
              </a:tr>
            </a:tbl>
          </a:graphicData>
        </a:graphic>
      </p:graphicFrame>
    </p:spTree>
    <p:extLst>
      <p:ext uri="{BB962C8B-B14F-4D97-AF65-F5344CB8AC3E}">
        <p14:creationId xmlns:p14="http://schemas.microsoft.com/office/powerpoint/2010/main" val="2378573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152400" y="3619500"/>
            <a:ext cx="18135600" cy="2264723"/>
          </a:xfrm>
          <a:prstGeom prst="rect">
            <a:avLst/>
          </a:prstGeom>
        </p:spPr>
        <p:txBody>
          <a:bodyPr wrap="square" lIns="0" tIns="0" rIns="0" bIns="0" rtlCol="0" anchor="t">
            <a:spAutoFit/>
          </a:bodyPr>
          <a:lstStyle/>
          <a:p>
            <a:pPr algn="ctr">
              <a:lnSpc>
                <a:spcPts val="11926"/>
              </a:lnSpc>
            </a:pPr>
            <a:r>
              <a:rPr lang="fr-FR" sz="4800" b="1" dirty="0">
                <a:solidFill>
                  <a:srgbClr val="004AAD"/>
                </a:solidFill>
                <a:latin typeface="Montserrat Classic Bold"/>
              </a:rPr>
              <a:t>Comparaison les résultats des simulations entre</a:t>
            </a:r>
          </a:p>
          <a:p>
            <a:pPr algn="ctr"/>
            <a:r>
              <a:rPr lang="fr-FR" sz="4800" b="1" dirty="0">
                <a:solidFill>
                  <a:srgbClr val="004AAD"/>
                </a:solidFill>
                <a:latin typeface="Montserrat Classic Bold"/>
              </a:rPr>
              <a:t> nouveau et standard design d’embase</a:t>
            </a:r>
          </a:p>
        </p:txBody>
      </p:sp>
    </p:spTree>
    <p:extLst>
      <p:ext uri="{BB962C8B-B14F-4D97-AF65-F5344CB8AC3E}">
        <p14:creationId xmlns:p14="http://schemas.microsoft.com/office/powerpoint/2010/main" val="58399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2368123" y="14795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95400" y="835385"/>
            <a:ext cx="12302440" cy="999954"/>
          </a:xfrm>
          <a:prstGeom prst="rect">
            <a:avLst/>
          </a:prstGeom>
        </p:spPr>
        <p:txBody>
          <a:bodyPr wrap="square" lIns="0" tIns="0" rIns="0" bIns="0" rtlCol="0" anchor="t">
            <a:spAutoFit/>
          </a:bodyPr>
          <a:lstStyle/>
          <a:p>
            <a:pPr algn="l">
              <a:lnSpc>
                <a:spcPts val="9000"/>
              </a:lnSpc>
            </a:pPr>
            <a:r>
              <a:rPr lang="fr-FR" sz="5400" b="1" dirty="0">
                <a:solidFill>
                  <a:srgbClr val="004AAD"/>
                </a:solidFill>
                <a:latin typeface="Montserrat Classic Bold"/>
              </a:rPr>
              <a:t>Présentation d’ALTEN</a:t>
            </a:r>
            <a:endParaRPr lang="en-US" sz="5400" b="1" dirty="0">
              <a:solidFill>
                <a:srgbClr val="004AAD"/>
              </a:solidFill>
              <a:latin typeface="Montserrat Classic Bold"/>
              <a:sym typeface="Montserrat Classic Bold"/>
            </a:endParaRPr>
          </a:p>
        </p:txBody>
      </p:sp>
      <p:sp>
        <p:nvSpPr>
          <p:cNvPr id="7" name="TextBox 7"/>
          <p:cNvSpPr txBox="1"/>
          <p:nvPr/>
        </p:nvSpPr>
        <p:spPr>
          <a:xfrm>
            <a:off x="801600" y="3633083"/>
            <a:ext cx="10282147" cy="4878900"/>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Présent au Maroc depuis 2014 et dispose de quatre sites stratégiques situés à:</a:t>
            </a:r>
          </a:p>
          <a:p>
            <a:pPr>
              <a:lnSpc>
                <a:spcPct val="150000"/>
              </a:lnSpc>
            </a:pPr>
            <a:r>
              <a:rPr lang="fr-FR" sz="2400" dirty="0">
                <a:solidFill>
                  <a:srgbClr val="2E2E2E"/>
                </a:solidFill>
                <a:latin typeface="Montserrat Classic"/>
              </a:rPr>
              <a:t> Rabat (Technopolis), Fès, Tétouane et Casablanca. </a:t>
            </a:r>
          </a:p>
          <a:p>
            <a:pPr>
              <a:lnSpc>
                <a:spcPct val="150000"/>
              </a:lnSpc>
            </a:pPr>
            <a:endParaRPr lang="fr-FR" sz="2400" dirty="0">
              <a:solidFill>
                <a:srgbClr val="2E2E2E"/>
              </a:solidFill>
              <a:latin typeface="Montserrat Classic"/>
            </a:endParaRPr>
          </a:p>
          <a:p>
            <a:pPr>
              <a:lnSpc>
                <a:spcPct val="150000"/>
              </a:lnSpc>
            </a:pPr>
            <a:r>
              <a:rPr lang="fr-FR" sz="2400" dirty="0">
                <a:solidFill>
                  <a:srgbClr val="2E2E2E"/>
                </a:solidFill>
                <a:latin typeface="Montserrat Classic"/>
              </a:rPr>
              <a:t>Ces centres d’excellence offrent des services dans divers secteurs, notamment le ferroviaire, l’aéronautique, l’automobile, et les télécommunications.</a:t>
            </a:r>
          </a:p>
          <a:p>
            <a:pPr>
              <a:lnSpc>
                <a:spcPct val="150000"/>
              </a:lnSpc>
            </a:pPr>
            <a:endParaRPr lang="fr-FR" sz="2400"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sp>
        <p:nvSpPr>
          <p:cNvPr id="10" name="TextBox 6">
            <a:extLst>
              <a:ext uri="{FF2B5EF4-FFF2-40B4-BE49-F238E27FC236}">
                <a16:creationId xmlns:a16="http://schemas.microsoft.com/office/drawing/2014/main" id="{15FA34D3-4397-4DE5-9466-763656CECA9C}"/>
              </a:ext>
            </a:extLst>
          </p:cNvPr>
          <p:cNvSpPr txBox="1"/>
          <p:nvPr/>
        </p:nvSpPr>
        <p:spPr>
          <a:xfrm>
            <a:off x="1253461" y="1775017"/>
            <a:ext cx="7738140" cy="1253998"/>
          </a:xfrm>
          <a:prstGeom prst="rect">
            <a:avLst/>
          </a:prstGeom>
        </p:spPr>
        <p:txBody>
          <a:bodyPr wrap="square" lIns="0" tIns="0" rIns="0" bIns="0" rtlCol="0" anchor="t">
            <a:spAutoFit/>
          </a:bodyPr>
          <a:lstStyle/>
          <a:p>
            <a:pPr algn="l">
              <a:lnSpc>
                <a:spcPts val="11926"/>
              </a:lnSpc>
            </a:pPr>
            <a:r>
              <a:rPr lang="fr-FR" sz="4400" b="1" dirty="0">
                <a:solidFill>
                  <a:srgbClr val="2BB4D4"/>
                </a:solidFill>
                <a:latin typeface="Montserrat Classic Bold"/>
              </a:rPr>
              <a:t>En Maroc, </a:t>
            </a:r>
            <a:r>
              <a:rPr lang="en-US" sz="4400" b="1" dirty="0">
                <a:solidFill>
                  <a:srgbClr val="2BB4D4"/>
                </a:solidFill>
                <a:latin typeface="Montserrat Classic Bold"/>
                <a:sym typeface="Montserrat Classic Bold"/>
              </a:rPr>
              <a:t>   </a:t>
            </a:r>
          </a:p>
        </p:txBody>
      </p:sp>
      <p:pic>
        <p:nvPicPr>
          <p:cNvPr id="11" name="Picture 19">
            <a:extLst>
              <a:ext uri="{FF2B5EF4-FFF2-40B4-BE49-F238E27FC236}">
                <a16:creationId xmlns:a16="http://schemas.microsoft.com/office/drawing/2014/main" id="{911DDC9F-A597-4E8D-A3B2-6138344AB43E}"/>
              </a:ext>
            </a:extLst>
          </p:cNvPr>
          <p:cNvPicPr/>
          <p:nvPr/>
        </p:nvPicPr>
        <p:blipFill>
          <a:blip r:embed="rId4"/>
          <a:stretch>
            <a:fillRect/>
          </a:stretch>
        </p:blipFill>
        <p:spPr>
          <a:xfrm>
            <a:off x="11133432" y="1835339"/>
            <a:ext cx="6374739" cy="7281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7">
            <a:extLst>
              <a:ext uri="{FF2B5EF4-FFF2-40B4-BE49-F238E27FC236}">
                <a16:creationId xmlns:a16="http://schemas.microsoft.com/office/drawing/2014/main" id="{3F30D49B-C0C4-4A8A-A601-A9F1CB2FF26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066253" y="6072533"/>
            <a:ext cx="1489035" cy="1489035"/>
          </a:xfrm>
          <a:prstGeom prst="rect">
            <a:avLst/>
          </a:prstGeom>
        </p:spPr>
      </p:pic>
    </p:spTree>
    <p:extLst>
      <p:ext uri="{BB962C8B-B14F-4D97-AF65-F5344CB8AC3E}">
        <p14:creationId xmlns:p14="http://schemas.microsoft.com/office/powerpoint/2010/main" val="924524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152400" y="-289357"/>
            <a:ext cx="18135600" cy="2080057"/>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Comparaison les résultats des simulations entre</a:t>
            </a:r>
          </a:p>
          <a:p>
            <a:pPr algn="ctr"/>
            <a:r>
              <a:rPr lang="fr-FR" sz="3600" b="1" dirty="0">
                <a:solidFill>
                  <a:srgbClr val="004AAD"/>
                </a:solidFill>
                <a:latin typeface="Montserrat Classic Bold"/>
              </a:rPr>
              <a:t> nouveau et standard design d’embase</a:t>
            </a:r>
          </a:p>
        </p:txBody>
      </p:sp>
      <p:sp>
        <p:nvSpPr>
          <p:cNvPr id="3" name="TextBox 6">
            <a:extLst>
              <a:ext uri="{FF2B5EF4-FFF2-40B4-BE49-F238E27FC236}">
                <a16:creationId xmlns:a16="http://schemas.microsoft.com/office/drawing/2014/main" id="{56B27B91-74ED-4BA8-94A8-B50A9305227D}"/>
              </a:ext>
            </a:extLst>
          </p:cNvPr>
          <p:cNvSpPr txBox="1"/>
          <p:nvPr/>
        </p:nvSpPr>
        <p:spPr>
          <a:xfrm>
            <a:off x="990600" y="1470980"/>
            <a:ext cx="11338243" cy="1234120"/>
          </a:xfrm>
          <a:prstGeom prst="rect">
            <a:avLst/>
          </a:prstGeom>
        </p:spPr>
        <p:txBody>
          <a:bodyPr wrap="square" lIns="0" tIns="0" rIns="0" bIns="0" rtlCol="0" anchor="t">
            <a:spAutoFit/>
          </a:bodyPr>
          <a:lstStyle/>
          <a:p>
            <a:pPr>
              <a:lnSpc>
                <a:spcPts val="11926"/>
              </a:lnSpc>
            </a:pPr>
            <a:r>
              <a:rPr lang="fr-FR" sz="3600" b="1" dirty="0">
                <a:solidFill>
                  <a:srgbClr val="00B0F0"/>
                </a:solidFill>
                <a:latin typeface="Montserrat Classic Bold"/>
              </a:rPr>
              <a:t>En terme de contraintes maximal (MPa)</a:t>
            </a:r>
          </a:p>
        </p:txBody>
      </p:sp>
      <p:pic>
        <p:nvPicPr>
          <p:cNvPr id="4" name="Picture 227">
            <a:extLst>
              <a:ext uri="{FF2B5EF4-FFF2-40B4-BE49-F238E27FC236}">
                <a16:creationId xmlns:a16="http://schemas.microsoft.com/office/drawing/2014/main" id="{A707D3A4-A7B4-403B-80CB-D2B8C8A975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8539" y="3162300"/>
            <a:ext cx="12450921" cy="6629400"/>
          </a:xfrm>
          <a:prstGeom prst="rect">
            <a:avLst/>
          </a:prstGeom>
          <a:noFill/>
          <a:ln>
            <a:noFill/>
          </a:ln>
        </p:spPr>
      </p:pic>
    </p:spTree>
    <p:extLst>
      <p:ext uri="{BB962C8B-B14F-4D97-AF65-F5344CB8AC3E}">
        <p14:creationId xmlns:p14="http://schemas.microsoft.com/office/powerpoint/2010/main" val="128668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152400" y="-289357"/>
            <a:ext cx="18135600" cy="2080057"/>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Comparaison les résultats des simulations entre</a:t>
            </a:r>
          </a:p>
          <a:p>
            <a:pPr algn="ctr"/>
            <a:r>
              <a:rPr lang="fr-FR" sz="3600" b="1" dirty="0">
                <a:solidFill>
                  <a:srgbClr val="004AAD"/>
                </a:solidFill>
                <a:latin typeface="Montserrat Classic Bold"/>
              </a:rPr>
              <a:t> nouveau et standard design d’embase</a:t>
            </a:r>
          </a:p>
        </p:txBody>
      </p:sp>
      <p:sp>
        <p:nvSpPr>
          <p:cNvPr id="3" name="TextBox 6">
            <a:extLst>
              <a:ext uri="{FF2B5EF4-FFF2-40B4-BE49-F238E27FC236}">
                <a16:creationId xmlns:a16="http://schemas.microsoft.com/office/drawing/2014/main" id="{56B27B91-74ED-4BA8-94A8-B50A9305227D}"/>
              </a:ext>
            </a:extLst>
          </p:cNvPr>
          <p:cNvSpPr txBox="1"/>
          <p:nvPr/>
        </p:nvSpPr>
        <p:spPr>
          <a:xfrm>
            <a:off x="990600" y="1470980"/>
            <a:ext cx="11338243" cy="1234120"/>
          </a:xfrm>
          <a:prstGeom prst="rect">
            <a:avLst/>
          </a:prstGeom>
        </p:spPr>
        <p:txBody>
          <a:bodyPr wrap="square" lIns="0" tIns="0" rIns="0" bIns="0" rtlCol="0" anchor="t">
            <a:spAutoFit/>
          </a:bodyPr>
          <a:lstStyle/>
          <a:p>
            <a:pPr>
              <a:lnSpc>
                <a:spcPts val="11926"/>
              </a:lnSpc>
            </a:pPr>
            <a:r>
              <a:rPr lang="fr-FR" sz="3600" b="1" dirty="0">
                <a:solidFill>
                  <a:srgbClr val="00B0F0"/>
                </a:solidFill>
                <a:latin typeface="Montserrat Classic Bold"/>
              </a:rPr>
              <a:t>En terme de déplacement maximal (mm)</a:t>
            </a:r>
          </a:p>
        </p:txBody>
      </p:sp>
      <p:pic>
        <p:nvPicPr>
          <p:cNvPr id="5" name="Picture 228">
            <a:extLst>
              <a:ext uri="{FF2B5EF4-FFF2-40B4-BE49-F238E27FC236}">
                <a16:creationId xmlns:a16="http://schemas.microsoft.com/office/drawing/2014/main" id="{950F8505-668A-4606-BFCD-167E45453B0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7800" y="3162300"/>
            <a:ext cx="12452400" cy="6631200"/>
          </a:xfrm>
          <a:prstGeom prst="rect">
            <a:avLst/>
          </a:prstGeom>
          <a:noFill/>
          <a:ln>
            <a:noFill/>
          </a:ln>
        </p:spPr>
      </p:pic>
    </p:spTree>
    <p:extLst>
      <p:ext uri="{BB962C8B-B14F-4D97-AF65-F5344CB8AC3E}">
        <p14:creationId xmlns:p14="http://schemas.microsoft.com/office/powerpoint/2010/main" val="333547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152400" y="-289357"/>
            <a:ext cx="18135600" cy="2080057"/>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Comparaison les résultats des simulations entre</a:t>
            </a:r>
          </a:p>
          <a:p>
            <a:pPr algn="ctr"/>
            <a:r>
              <a:rPr lang="fr-FR" sz="3600" b="1" dirty="0">
                <a:solidFill>
                  <a:srgbClr val="004AAD"/>
                </a:solidFill>
                <a:latin typeface="Montserrat Classic Bold"/>
              </a:rPr>
              <a:t> nouveau et standard design d’embase</a:t>
            </a:r>
          </a:p>
        </p:txBody>
      </p:sp>
      <p:sp>
        <p:nvSpPr>
          <p:cNvPr id="3" name="TextBox 6">
            <a:extLst>
              <a:ext uri="{FF2B5EF4-FFF2-40B4-BE49-F238E27FC236}">
                <a16:creationId xmlns:a16="http://schemas.microsoft.com/office/drawing/2014/main" id="{56B27B91-74ED-4BA8-94A8-B50A9305227D}"/>
              </a:ext>
            </a:extLst>
          </p:cNvPr>
          <p:cNvSpPr txBox="1"/>
          <p:nvPr/>
        </p:nvSpPr>
        <p:spPr>
          <a:xfrm>
            <a:off x="990600" y="1470980"/>
            <a:ext cx="14303400" cy="1234120"/>
          </a:xfrm>
          <a:prstGeom prst="rect">
            <a:avLst/>
          </a:prstGeom>
        </p:spPr>
        <p:txBody>
          <a:bodyPr wrap="square" lIns="0" tIns="0" rIns="0" bIns="0" rtlCol="0" anchor="t">
            <a:spAutoFit/>
          </a:bodyPr>
          <a:lstStyle/>
          <a:p>
            <a:pPr>
              <a:lnSpc>
                <a:spcPts val="11926"/>
              </a:lnSpc>
            </a:pPr>
            <a:r>
              <a:rPr lang="fr-FR" sz="3600" b="1" dirty="0">
                <a:solidFill>
                  <a:srgbClr val="00B0F0"/>
                </a:solidFill>
                <a:latin typeface="Montserrat Classic Bold"/>
              </a:rPr>
              <a:t>En terme de facteur de la sécurité minimale (FOS)</a:t>
            </a:r>
          </a:p>
        </p:txBody>
      </p:sp>
      <p:pic>
        <p:nvPicPr>
          <p:cNvPr id="6" name="Picture 262">
            <a:extLst>
              <a:ext uri="{FF2B5EF4-FFF2-40B4-BE49-F238E27FC236}">
                <a16:creationId xmlns:a16="http://schemas.microsoft.com/office/drawing/2014/main" id="{C2D22373-5B94-4DED-B3DE-BF50AD2D16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4000" y="3162300"/>
            <a:ext cx="12452400" cy="6631200"/>
          </a:xfrm>
          <a:prstGeom prst="rect">
            <a:avLst/>
          </a:prstGeom>
          <a:noFill/>
          <a:ln>
            <a:noFill/>
          </a:ln>
        </p:spPr>
      </p:pic>
    </p:spTree>
    <p:extLst>
      <p:ext uri="{BB962C8B-B14F-4D97-AF65-F5344CB8AC3E}">
        <p14:creationId xmlns:p14="http://schemas.microsoft.com/office/powerpoint/2010/main" val="59177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0" y="1104900"/>
            <a:ext cx="18135600" cy="1234120"/>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Conclusion générale </a:t>
            </a:r>
          </a:p>
        </p:txBody>
      </p:sp>
      <p:sp>
        <p:nvSpPr>
          <p:cNvPr id="4" name="ZoneTexte 3">
            <a:extLst>
              <a:ext uri="{FF2B5EF4-FFF2-40B4-BE49-F238E27FC236}">
                <a16:creationId xmlns:a16="http://schemas.microsoft.com/office/drawing/2014/main" id="{89A68853-8713-4A34-A8C9-22CE6A7AF9A0}"/>
              </a:ext>
            </a:extLst>
          </p:cNvPr>
          <p:cNvSpPr txBox="1"/>
          <p:nvPr/>
        </p:nvSpPr>
        <p:spPr>
          <a:xfrm>
            <a:off x="1333500" y="3407127"/>
            <a:ext cx="15621000" cy="3472746"/>
          </a:xfrm>
          <a:prstGeom prst="rect">
            <a:avLst/>
          </a:prstGeom>
          <a:noFill/>
        </p:spPr>
        <p:txBody>
          <a:bodyPr wrap="square">
            <a:spAutoFit/>
          </a:bodyPr>
          <a:lstStyle/>
          <a:p>
            <a:pPr algn="ctr">
              <a:lnSpc>
                <a:spcPct val="150000"/>
              </a:lnSpc>
            </a:pPr>
            <a:r>
              <a:rPr lang="fr-FR" sz="2500" dirty="0">
                <a:solidFill>
                  <a:srgbClr val="2E2E2E"/>
                </a:solidFill>
                <a:latin typeface="Montserrat Classic" panose="020B0604020202020204" charset="0"/>
              </a:rPr>
              <a:t>les résultats des simulations montrent que le nouveau design de l'embase offre une meilleure performance mécanique et une sécurité accrue par rapport au design standard. Le déplacement maximal est réduit, la contrainte maximale est inférieure, et le facteur de sécurité (FOS) est nettement supérieur dans chaque simulation. Ces améliorations, combinées à l’optimisation de l’espace et à la modularité du design, confirment les avantages significatifs du nouveau design pour la stabilité, la résistance et l'efficacité logistique</a:t>
            </a:r>
          </a:p>
        </p:txBody>
      </p:sp>
    </p:spTree>
    <p:extLst>
      <p:ext uri="{BB962C8B-B14F-4D97-AF65-F5344CB8AC3E}">
        <p14:creationId xmlns:p14="http://schemas.microsoft.com/office/powerpoint/2010/main" val="2298287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0" y="3467100"/>
            <a:ext cx="18135600" cy="2238883"/>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 démonstration numérique </a:t>
            </a:r>
          </a:p>
          <a:p>
            <a:pPr algn="ctr">
              <a:lnSpc>
                <a:spcPct val="150000"/>
              </a:lnSpc>
            </a:pPr>
            <a:r>
              <a:rPr lang="fr-FR" sz="3600" b="1" dirty="0">
                <a:solidFill>
                  <a:srgbClr val="004AAD"/>
                </a:solidFill>
                <a:latin typeface="Montserrat Classic Bold"/>
              </a:rPr>
              <a:t>d’Optimisation d’espace par la nouvelle design </a:t>
            </a:r>
          </a:p>
        </p:txBody>
      </p:sp>
    </p:spTree>
    <p:extLst>
      <p:ext uri="{BB962C8B-B14F-4D97-AF65-F5344CB8AC3E}">
        <p14:creationId xmlns:p14="http://schemas.microsoft.com/office/powerpoint/2010/main" val="223227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228600" y="0"/>
            <a:ext cx="18135600" cy="2238883"/>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 démonstration numérique </a:t>
            </a:r>
          </a:p>
          <a:p>
            <a:pPr algn="ctr">
              <a:lnSpc>
                <a:spcPct val="150000"/>
              </a:lnSpc>
            </a:pPr>
            <a:r>
              <a:rPr lang="fr-FR" sz="3600" b="1" dirty="0">
                <a:solidFill>
                  <a:srgbClr val="004AAD"/>
                </a:solidFill>
                <a:latin typeface="Montserrat Classic Bold"/>
              </a:rPr>
              <a:t>d’Optimisation d’espace par la nouvelle design </a:t>
            </a:r>
          </a:p>
        </p:txBody>
      </p:sp>
      <p:sp>
        <p:nvSpPr>
          <p:cNvPr id="4" name="ZoneTexte 3">
            <a:extLst>
              <a:ext uri="{FF2B5EF4-FFF2-40B4-BE49-F238E27FC236}">
                <a16:creationId xmlns:a16="http://schemas.microsoft.com/office/drawing/2014/main" id="{548F9D07-1F3A-4BDE-AF2B-35863865154B}"/>
              </a:ext>
            </a:extLst>
          </p:cNvPr>
          <p:cNvSpPr txBox="1"/>
          <p:nvPr/>
        </p:nvSpPr>
        <p:spPr>
          <a:xfrm>
            <a:off x="1524000" y="3619500"/>
            <a:ext cx="13352206" cy="3939540"/>
          </a:xfrm>
          <a:prstGeom prst="rect">
            <a:avLst/>
          </a:prstGeom>
          <a:noFill/>
        </p:spPr>
        <p:txBody>
          <a:bodyPr wrap="square">
            <a:spAutoFit/>
          </a:bodyPr>
          <a:lstStyle/>
          <a:p>
            <a:r>
              <a:rPr lang="fr-FR" sz="2500" dirty="0">
                <a:solidFill>
                  <a:srgbClr val="2E2E2E"/>
                </a:solidFill>
                <a:latin typeface="Montserrat Classic" panose="020B0604020202020204" charset="0"/>
              </a:rPr>
              <a:t>Dans cette section, j’ai analysé l’optimisation de l’espace offerte par le nouveau design pliable de l’embase. En réduisant considérablement le volume occupé lors du retour. Pour illustrer cela, j’ai comparé le volume occupé par une embase standard et une embase pliable dans deux cas distincts : </a:t>
            </a:r>
          </a:p>
          <a:p>
            <a:endParaRPr lang="fr-FR" sz="2500" dirty="0">
              <a:solidFill>
                <a:srgbClr val="2E2E2E"/>
              </a:solidFill>
              <a:latin typeface="Montserrat Classic" panose="020B0604020202020204" charset="0"/>
            </a:endParaRPr>
          </a:p>
          <a:p>
            <a:pPr marL="342900" indent="-342900">
              <a:buFont typeface="Arial" panose="020B0604020202020204" pitchFamily="34" charset="0"/>
              <a:buChar char="•"/>
            </a:pPr>
            <a:r>
              <a:rPr lang="fr-FR" sz="2500" dirty="0">
                <a:solidFill>
                  <a:srgbClr val="2E2E2E"/>
                </a:solidFill>
                <a:highlight>
                  <a:srgbClr val="00FF00"/>
                </a:highlight>
                <a:latin typeface="Montserrat Classic" panose="020B0604020202020204" charset="0"/>
              </a:rPr>
              <a:t>en mode expédition</a:t>
            </a:r>
            <a:r>
              <a:rPr lang="fr-FR" sz="2500" dirty="0">
                <a:solidFill>
                  <a:srgbClr val="2E2E2E"/>
                </a:solidFill>
                <a:latin typeface="Montserrat Classic" panose="020B0604020202020204" charset="0"/>
              </a:rPr>
              <a:t>, les deux designs occupent le même volume car ils sont utilisés dans leur forme complète pour transporter des composants. </a:t>
            </a:r>
          </a:p>
          <a:p>
            <a:endParaRPr lang="fr-FR" sz="2500" dirty="0">
              <a:solidFill>
                <a:srgbClr val="2E2E2E"/>
              </a:solidFill>
              <a:latin typeface="Montserrat Classic" panose="020B0604020202020204" charset="0"/>
            </a:endParaRPr>
          </a:p>
          <a:p>
            <a:pPr marL="342900" indent="-342900">
              <a:buFont typeface="Arial" panose="020B0604020202020204" pitchFamily="34" charset="0"/>
              <a:buChar char="•"/>
            </a:pPr>
            <a:r>
              <a:rPr lang="fr-FR" sz="2500" dirty="0">
                <a:solidFill>
                  <a:srgbClr val="2E2E2E"/>
                </a:solidFill>
                <a:latin typeface="Montserrat Classic" panose="020B0604020202020204" charset="0"/>
              </a:rPr>
              <a:t>En revanche, </a:t>
            </a:r>
            <a:r>
              <a:rPr lang="fr-FR" sz="2500" dirty="0">
                <a:solidFill>
                  <a:srgbClr val="2E2E2E"/>
                </a:solidFill>
                <a:highlight>
                  <a:srgbClr val="00FFFF"/>
                </a:highlight>
                <a:latin typeface="Montserrat Classic" panose="020B0604020202020204" charset="0"/>
              </a:rPr>
              <a:t>en mode retour</a:t>
            </a:r>
            <a:r>
              <a:rPr lang="fr-FR" sz="2500" dirty="0">
                <a:solidFill>
                  <a:srgbClr val="2E2E2E"/>
                </a:solidFill>
                <a:latin typeface="Montserrat Classic" panose="020B0604020202020204" charset="0"/>
              </a:rPr>
              <a:t>, l’embase pliable permet de réduire considérablement son volume en repliant ses principales composantes</a:t>
            </a:r>
            <a:r>
              <a:rPr lang="fr-FR" dirty="0"/>
              <a:t>.</a:t>
            </a:r>
          </a:p>
        </p:txBody>
      </p:sp>
    </p:spTree>
    <p:extLst>
      <p:ext uri="{BB962C8B-B14F-4D97-AF65-F5344CB8AC3E}">
        <p14:creationId xmlns:p14="http://schemas.microsoft.com/office/powerpoint/2010/main" val="340661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228600" y="0"/>
            <a:ext cx="18135600" cy="2238883"/>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 démonstration numérique </a:t>
            </a:r>
          </a:p>
          <a:p>
            <a:pPr algn="ctr">
              <a:lnSpc>
                <a:spcPct val="150000"/>
              </a:lnSpc>
            </a:pPr>
            <a:r>
              <a:rPr lang="fr-FR" sz="3600" b="1" dirty="0">
                <a:solidFill>
                  <a:srgbClr val="004AAD"/>
                </a:solidFill>
                <a:latin typeface="Montserrat Classic Bold"/>
              </a:rPr>
              <a:t>d’Optimisation d’espace par la nouvelle design </a:t>
            </a:r>
          </a:p>
        </p:txBody>
      </p:sp>
      <p:graphicFrame>
        <p:nvGraphicFramePr>
          <p:cNvPr id="2" name="Tableau 1">
            <a:extLst>
              <a:ext uri="{FF2B5EF4-FFF2-40B4-BE49-F238E27FC236}">
                <a16:creationId xmlns:a16="http://schemas.microsoft.com/office/drawing/2014/main" id="{F59C5457-B80F-4EEB-A154-3E52E37C724A}"/>
              </a:ext>
            </a:extLst>
          </p:cNvPr>
          <p:cNvGraphicFramePr>
            <a:graphicFrameLocks noGrp="1"/>
          </p:cNvGraphicFramePr>
          <p:nvPr>
            <p:extLst>
              <p:ext uri="{D42A27DB-BD31-4B8C-83A1-F6EECF244321}">
                <p14:modId xmlns:p14="http://schemas.microsoft.com/office/powerpoint/2010/main" val="182880361"/>
              </p:ext>
            </p:extLst>
          </p:nvPr>
        </p:nvGraphicFramePr>
        <p:xfrm>
          <a:off x="1219200" y="4229100"/>
          <a:ext cx="15849599" cy="4032176"/>
        </p:xfrm>
        <a:graphic>
          <a:graphicData uri="http://schemas.openxmlformats.org/drawingml/2006/table">
            <a:tbl>
              <a:tblPr firstRow="1" firstCol="1" bandRow="1">
                <a:tableStyleId>{5C22544A-7EE6-4342-B048-85BDC9FD1C3A}</a:tableStyleId>
              </a:tblPr>
              <a:tblGrid>
                <a:gridCol w="3602490">
                  <a:extLst>
                    <a:ext uri="{9D8B030D-6E8A-4147-A177-3AD203B41FA5}">
                      <a16:colId xmlns:a16="http://schemas.microsoft.com/office/drawing/2014/main" val="3189188889"/>
                    </a:ext>
                  </a:extLst>
                </a:gridCol>
                <a:gridCol w="5052314">
                  <a:extLst>
                    <a:ext uri="{9D8B030D-6E8A-4147-A177-3AD203B41FA5}">
                      <a16:colId xmlns:a16="http://schemas.microsoft.com/office/drawing/2014/main" val="784085129"/>
                    </a:ext>
                  </a:extLst>
                </a:gridCol>
                <a:gridCol w="1660339">
                  <a:extLst>
                    <a:ext uri="{9D8B030D-6E8A-4147-A177-3AD203B41FA5}">
                      <a16:colId xmlns:a16="http://schemas.microsoft.com/office/drawing/2014/main" val="1943648358"/>
                    </a:ext>
                  </a:extLst>
                </a:gridCol>
                <a:gridCol w="3085582">
                  <a:extLst>
                    <a:ext uri="{9D8B030D-6E8A-4147-A177-3AD203B41FA5}">
                      <a16:colId xmlns:a16="http://schemas.microsoft.com/office/drawing/2014/main" val="2459445057"/>
                    </a:ext>
                  </a:extLst>
                </a:gridCol>
                <a:gridCol w="2448874">
                  <a:extLst>
                    <a:ext uri="{9D8B030D-6E8A-4147-A177-3AD203B41FA5}">
                      <a16:colId xmlns:a16="http://schemas.microsoft.com/office/drawing/2014/main" val="3958943445"/>
                    </a:ext>
                  </a:extLst>
                </a:gridCol>
              </a:tblGrid>
              <a:tr h="1543854">
                <a:tc>
                  <a:txBody>
                    <a:bodyPr/>
                    <a:lstStyle/>
                    <a:p>
                      <a:pPr>
                        <a:lnSpc>
                          <a:spcPct val="107000"/>
                        </a:lnSpc>
                        <a:spcAft>
                          <a:spcPts val="800"/>
                        </a:spcAft>
                      </a:pPr>
                      <a:r>
                        <a:rPr lang="fr-FR" sz="2800" b="1" kern="1200" dirty="0">
                          <a:solidFill>
                            <a:schemeClr val="tx1"/>
                          </a:solidFill>
                          <a:latin typeface="Montserrat Classic Bold"/>
                          <a:ea typeface="+mn-ea"/>
                          <a:cs typeface="+mn-cs"/>
                        </a:rPr>
                        <a:t> </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Dimensions (L × l × H)</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Forme </a:t>
                      </a:r>
                    </a:p>
                  </a:txBody>
                  <a:tcPr marL="68580" marR="68580" marT="0" marB="0"/>
                </a:tc>
                <a:tc>
                  <a:txBody>
                    <a:bodyPr/>
                    <a:lstStyle/>
                    <a:p>
                      <a:pPr>
                        <a:lnSpc>
                          <a:spcPct val="107000"/>
                        </a:lnSpc>
                        <a:spcAft>
                          <a:spcPts val="800"/>
                        </a:spcAft>
                      </a:pPr>
                      <a:r>
                        <a:rPr lang="fr-FR" sz="2800" b="1" kern="1200" dirty="0">
                          <a:solidFill>
                            <a:schemeClr val="tx1"/>
                          </a:solidFill>
                          <a:latin typeface="Montserrat Classic Bold"/>
                          <a:ea typeface="+mn-ea"/>
                          <a:cs typeface="+mn-cs"/>
                        </a:rPr>
                        <a:t>Mode Expédition (m³)</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Mode Retour (m³)</a:t>
                      </a:r>
                    </a:p>
                  </a:txBody>
                  <a:tcPr marL="68580" marR="68580" marT="0" marB="0"/>
                </a:tc>
                <a:extLst>
                  <a:ext uri="{0D108BD9-81ED-4DB2-BD59-A6C34878D82A}">
                    <a16:rowId xmlns:a16="http://schemas.microsoft.com/office/drawing/2014/main" val="1800771347"/>
                  </a:ext>
                </a:extLst>
              </a:tr>
              <a:tr h="1351746">
                <a:tc>
                  <a:txBody>
                    <a:bodyPr/>
                    <a:lstStyle/>
                    <a:p>
                      <a:pPr>
                        <a:lnSpc>
                          <a:spcPct val="107000"/>
                        </a:lnSpc>
                        <a:spcAft>
                          <a:spcPts val="800"/>
                        </a:spcAft>
                      </a:pPr>
                      <a:r>
                        <a:rPr lang="fr-FR" sz="2800" b="1" kern="1200">
                          <a:solidFill>
                            <a:schemeClr val="tx1"/>
                          </a:solidFill>
                          <a:latin typeface="Montserrat Classic Bold"/>
                          <a:ea typeface="+mn-ea"/>
                          <a:cs typeface="+mn-cs"/>
                        </a:rPr>
                        <a:t>Design Standard </a:t>
                      </a:r>
                    </a:p>
                  </a:txBody>
                  <a:tcPr marL="68580" marR="68580" marT="0" marB="0"/>
                </a:tc>
                <a:tc>
                  <a:txBody>
                    <a:bodyPr/>
                    <a:lstStyle/>
                    <a:p>
                      <a:pPr>
                        <a:lnSpc>
                          <a:spcPct val="107000"/>
                        </a:lnSpc>
                        <a:spcAft>
                          <a:spcPts val="800"/>
                        </a:spcAft>
                      </a:pPr>
                      <a:r>
                        <a:rPr lang="fr-FR" sz="2800" b="1" kern="1200" dirty="0">
                          <a:solidFill>
                            <a:schemeClr val="tx1"/>
                          </a:solidFill>
                          <a:latin typeface="Montserrat Classic Bold"/>
                          <a:ea typeface="+mn-ea"/>
                          <a:cs typeface="+mn-cs"/>
                        </a:rPr>
                        <a:t>2.204 × 1.404 × 1.206</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Forme pliable</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3.73</a:t>
                      </a:r>
                    </a:p>
                  </a:txBody>
                  <a:tcPr marL="68580" marR="68580" marT="0" marB="0"/>
                </a:tc>
                <a:tc>
                  <a:txBody>
                    <a:bodyPr/>
                    <a:lstStyle/>
                    <a:p>
                      <a:pPr>
                        <a:lnSpc>
                          <a:spcPct val="107000"/>
                        </a:lnSpc>
                        <a:spcAft>
                          <a:spcPts val="800"/>
                        </a:spcAft>
                      </a:pPr>
                      <a:r>
                        <a:rPr lang="fr-FR" sz="2800" b="1" kern="1200" dirty="0">
                          <a:solidFill>
                            <a:schemeClr val="tx1"/>
                          </a:solidFill>
                          <a:highlight>
                            <a:srgbClr val="FF0000"/>
                          </a:highlight>
                          <a:latin typeface="Montserrat Classic Bold"/>
                          <a:ea typeface="+mn-ea"/>
                          <a:cs typeface="+mn-cs"/>
                        </a:rPr>
                        <a:t>3.73</a:t>
                      </a:r>
                    </a:p>
                  </a:txBody>
                  <a:tcPr marL="68580" marR="68580" marT="0" marB="0"/>
                </a:tc>
                <a:extLst>
                  <a:ext uri="{0D108BD9-81ED-4DB2-BD59-A6C34878D82A}">
                    <a16:rowId xmlns:a16="http://schemas.microsoft.com/office/drawing/2014/main" val="3828612278"/>
                  </a:ext>
                </a:extLst>
              </a:tr>
              <a:tr h="1136576">
                <a:tc>
                  <a:txBody>
                    <a:bodyPr/>
                    <a:lstStyle/>
                    <a:p>
                      <a:pPr>
                        <a:lnSpc>
                          <a:spcPct val="107000"/>
                        </a:lnSpc>
                        <a:spcAft>
                          <a:spcPts val="800"/>
                        </a:spcAft>
                      </a:pPr>
                      <a:r>
                        <a:rPr lang="fr-FR" sz="2800" b="1" kern="1200">
                          <a:solidFill>
                            <a:schemeClr val="tx1"/>
                          </a:solidFill>
                          <a:latin typeface="Montserrat Classic Bold"/>
                          <a:ea typeface="+mn-ea"/>
                          <a:cs typeface="+mn-cs"/>
                        </a:rPr>
                        <a:t>Nouveau Design </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2.204 × 1.404 × 1.206</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Forme fixe</a:t>
                      </a:r>
                    </a:p>
                  </a:txBody>
                  <a:tcPr marL="68580" marR="68580" marT="0" marB="0"/>
                </a:tc>
                <a:tc>
                  <a:txBody>
                    <a:bodyPr/>
                    <a:lstStyle/>
                    <a:p>
                      <a:pPr>
                        <a:lnSpc>
                          <a:spcPct val="107000"/>
                        </a:lnSpc>
                        <a:spcAft>
                          <a:spcPts val="800"/>
                        </a:spcAft>
                      </a:pPr>
                      <a:r>
                        <a:rPr lang="fr-FR" sz="2800" b="1" kern="1200">
                          <a:solidFill>
                            <a:schemeClr val="tx1"/>
                          </a:solidFill>
                          <a:latin typeface="Montserrat Classic Bold"/>
                          <a:ea typeface="+mn-ea"/>
                          <a:cs typeface="+mn-cs"/>
                        </a:rPr>
                        <a:t>3.73</a:t>
                      </a:r>
                    </a:p>
                  </a:txBody>
                  <a:tcPr marL="68580" marR="68580" marT="0" marB="0"/>
                </a:tc>
                <a:tc>
                  <a:txBody>
                    <a:bodyPr/>
                    <a:lstStyle/>
                    <a:p>
                      <a:pPr>
                        <a:lnSpc>
                          <a:spcPct val="107000"/>
                        </a:lnSpc>
                        <a:spcAft>
                          <a:spcPts val="800"/>
                        </a:spcAft>
                      </a:pPr>
                      <a:r>
                        <a:rPr lang="fr-FR" sz="2800" b="1" kern="1200" dirty="0">
                          <a:solidFill>
                            <a:schemeClr val="tx1"/>
                          </a:solidFill>
                          <a:highlight>
                            <a:srgbClr val="00FF00"/>
                          </a:highlight>
                          <a:latin typeface="Montserrat Classic Bold"/>
                          <a:ea typeface="+mn-ea"/>
                          <a:cs typeface="+mn-cs"/>
                        </a:rPr>
                        <a:t>0.1843</a:t>
                      </a:r>
                    </a:p>
                  </a:txBody>
                  <a:tcPr marL="68580" marR="68580" marT="0" marB="0"/>
                </a:tc>
                <a:extLst>
                  <a:ext uri="{0D108BD9-81ED-4DB2-BD59-A6C34878D82A}">
                    <a16:rowId xmlns:a16="http://schemas.microsoft.com/office/drawing/2014/main" val="473079592"/>
                  </a:ext>
                </a:extLst>
              </a:tr>
            </a:tbl>
          </a:graphicData>
        </a:graphic>
      </p:graphicFrame>
    </p:spTree>
    <p:extLst>
      <p:ext uri="{BB962C8B-B14F-4D97-AF65-F5344CB8AC3E}">
        <p14:creationId xmlns:p14="http://schemas.microsoft.com/office/powerpoint/2010/main" val="245067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B8B472-952C-47F8-8C07-758107CC8921}"/>
              </a:ext>
            </a:extLst>
          </p:cNvPr>
          <p:cNvSpPr txBox="1"/>
          <p:nvPr/>
        </p:nvSpPr>
        <p:spPr>
          <a:xfrm>
            <a:off x="-228600" y="0"/>
            <a:ext cx="18135600" cy="2238883"/>
          </a:xfrm>
          <a:prstGeom prst="rect">
            <a:avLst/>
          </a:prstGeom>
        </p:spPr>
        <p:txBody>
          <a:bodyPr wrap="square" lIns="0" tIns="0" rIns="0" bIns="0" rtlCol="0" anchor="t">
            <a:spAutoFit/>
          </a:bodyPr>
          <a:lstStyle/>
          <a:p>
            <a:pPr algn="ctr">
              <a:lnSpc>
                <a:spcPts val="11926"/>
              </a:lnSpc>
            </a:pPr>
            <a:r>
              <a:rPr lang="fr-FR" sz="3600" b="1" dirty="0">
                <a:solidFill>
                  <a:srgbClr val="004AAD"/>
                </a:solidFill>
                <a:latin typeface="Montserrat Classic Bold"/>
              </a:rPr>
              <a:t> Visualisation graphique</a:t>
            </a:r>
          </a:p>
          <a:p>
            <a:pPr algn="ctr">
              <a:lnSpc>
                <a:spcPct val="150000"/>
              </a:lnSpc>
            </a:pPr>
            <a:r>
              <a:rPr lang="fr-FR" sz="3600" b="1" dirty="0">
                <a:solidFill>
                  <a:srgbClr val="004AAD"/>
                </a:solidFill>
                <a:latin typeface="Montserrat Classic Bold"/>
              </a:rPr>
              <a:t>d’Optimisation d’espace par la nouvelle design </a:t>
            </a:r>
          </a:p>
        </p:txBody>
      </p:sp>
      <p:pic>
        <p:nvPicPr>
          <p:cNvPr id="4" name="Picture 267">
            <a:extLst>
              <a:ext uri="{FF2B5EF4-FFF2-40B4-BE49-F238E27FC236}">
                <a16:creationId xmlns:a16="http://schemas.microsoft.com/office/drawing/2014/main" id="{6DB8E04E-35BE-45C6-87F7-550007B673A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3065671"/>
            <a:ext cx="10023986" cy="6858000"/>
          </a:xfrm>
          <a:prstGeom prst="rect">
            <a:avLst/>
          </a:prstGeom>
          <a:noFill/>
          <a:ln>
            <a:noFill/>
          </a:ln>
        </p:spPr>
      </p:pic>
      <p:grpSp>
        <p:nvGrpSpPr>
          <p:cNvPr id="9" name="Groupe 8">
            <a:extLst>
              <a:ext uri="{FF2B5EF4-FFF2-40B4-BE49-F238E27FC236}">
                <a16:creationId xmlns:a16="http://schemas.microsoft.com/office/drawing/2014/main" id="{65384B80-D2B1-4AFB-AAF3-CDDD8ACDF602}"/>
              </a:ext>
            </a:extLst>
          </p:cNvPr>
          <p:cNvGrpSpPr/>
          <p:nvPr/>
        </p:nvGrpSpPr>
        <p:grpSpPr>
          <a:xfrm>
            <a:off x="9982200" y="5143500"/>
            <a:ext cx="9261986" cy="2255623"/>
            <a:chOff x="9829800" y="5143500"/>
            <a:chExt cx="9261986" cy="2255623"/>
          </a:xfrm>
        </p:grpSpPr>
        <p:sp>
          <p:nvSpPr>
            <p:cNvPr id="6" name="ZoneTexte 5">
              <a:extLst>
                <a:ext uri="{FF2B5EF4-FFF2-40B4-BE49-F238E27FC236}">
                  <a16:creationId xmlns:a16="http://schemas.microsoft.com/office/drawing/2014/main" id="{21842BB2-FA9F-4AAD-90E0-8A5DEEBA4C16}"/>
                </a:ext>
              </a:extLst>
            </p:cNvPr>
            <p:cNvSpPr txBox="1"/>
            <p:nvPr/>
          </p:nvSpPr>
          <p:spPr>
            <a:xfrm>
              <a:off x="11925300" y="6568126"/>
              <a:ext cx="5070986" cy="830997"/>
            </a:xfrm>
            <a:prstGeom prst="rect">
              <a:avLst/>
            </a:prstGeom>
            <a:noFill/>
          </p:spPr>
          <p:txBody>
            <a:bodyPr wrap="square">
              <a:spAutoFit/>
            </a:bodyPr>
            <a:lstStyle/>
            <a:p>
              <a:pPr algn="ctr"/>
              <a:r>
                <a:rPr lang="fr-FR" sz="4800" b="1" dirty="0">
                  <a:solidFill>
                    <a:schemeClr val="tx1"/>
                  </a:solidFill>
                  <a:highlight>
                    <a:srgbClr val="00FF00"/>
                  </a:highlight>
                  <a:latin typeface="Montserrat Classic Bold"/>
                </a:rPr>
                <a:t>94,71%</a:t>
              </a:r>
            </a:p>
          </p:txBody>
        </p:sp>
        <p:sp>
          <p:nvSpPr>
            <p:cNvPr id="8" name="ZoneTexte 7">
              <a:extLst>
                <a:ext uri="{FF2B5EF4-FFF2-40B4-BE49-F238E27FC236}">
                  <a16:creationId xmlns:a16="http://schemas.microsoft.com/office/drawing/2014/main" id="{0CC7B3D4-AEDB-47AD-820B-F020AECA08C5}"/>
                </a:ext>
              </a:extLst>
            </p:cNvPr>
            <p:cNvSpPr txBox="1"/>
            <p:nvPr/>
          </p:nvSpPr>
          <p:spPr>
            <a:xfrm>
              <a:off x="9829800" y="5143500"/>
              <a:ext cx="9261986" cy="1077218"/>
            </a:xfrm>
            <a:prstGeom prst="rect">
              <a:avLst/>
            </a:prstGeom>
            <a:noFill/>
          </p:spPr>
          <p:txBody>
            <a:bodyPr wrap="square">
              <a:spAutoFit/>
            </a:bodyPr>
            <a:lstStyle/>
            <a:p>
              <a:pPr algn="ctr"/>
              <a:r>
                <a:rPr lang="fr-FR" sz="3200" b="1" dirty="0">
                  <a:solidFill>
                    <a:srgbClr val="2E2E2E"/>
                  </a:solidFill>
                  <a:latin typeface="Montserrat Classic" panose="020B0604020202020204" charset="0"/>
                </a:rPr>
                <a:t>Pourcentage d'espace </a:t>
              </a:r>
            </a:p>
            <a:p>
              <a:pPr algn="ctr"/>
              <a:r>
                <a:rPr lang="fr-FR" sz="3200" b="1" dirty="0">
                  <a:solidFill>
                    <a:srgbClr val="2E2E2E"/>
                  </a:solidFill>
                  <a:latin typeface="Montserrat Classic" panose="020B0604020202020204" charset="0"/>
                </a:rPr>
                <a:t>économisé jusqu’à :</a:t>
              </a:r>
            </a:p>
          </p:txBody>
        </p:sp>
      </p:grpSp>
    </p:spTree>
    <p:extLst>
      <p:ext uri="{BB962C8B-B14F-4D97-AF65-F5344CB8AC3E}">
        <p14:creationId xmlns:p14="http://schemas.microsoft.com/office/powerpoint/2010/main" val="207207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6678" y="3848100"/>
            <a:ext cx="9167258" cy="1667123"/>
          </a:xfrm>
          <a:prstGeom prst="rect">
            <a:avLst/>
          </a:prstGeom>
        </p:spPr>
        <p:txBody>
          <a:bodyPr lIns="0" tIns="0" rIns="0" bIns="0" rtlCol="0" anchor="t">
            <a:spAutoFit/>
          </a:bodyPr>
          <a:lstStyle/>
          <a:p>
            <a:pPr algn="l">
              <a:lnSpc>
                <a:spcPts val="13030"/>
              </a:lnSpc>
            </a:pPr>
            <a:r>
              <a:rPr lang="en-US" sz="15600" b="1" spc="-443" dirty="0">
                <a:solidFill>
                  <a:srgbClr val="004AAD"/>
                </a:solidFill>
                <a:latin typeface="Montserrat Classic Bold"/>
                <a:ea typeface="Montserrat Classic Bold"/>
                <a:cs typeface="Montserrat Classic Bold"/>
                <a:sym typeface="Montserrat Classic Bold"/>
              </a:rPr>
              <a:t>Merci !</a:t>
            </a:r>
          </a:p>
        </p:txBody>
      </p:sp>
      <p:sp>
        <p:nvSpPr>
          <p:cNvPr id="5" name="TextBox 5"/>
          <p:cNvSpPr txBox="1"/>
          <p:nvPr/>
        </p:nvSpPr>
        <p:spPr>
          <a:xfrm>
            <a:off x="944640" y="9402786"/>
            <a:ext cx="4794862" cy="386709"/>
          </a:xfrm>
          <a:prstGeom prst="rect">
            <a:avLst/>
          </a:prstGeom>
        </p:spPr>
        <p:txBody>
          <a:bodyPr lIns="0" tIns="0" rIns="0" bIns="0" rtlCol="0" anchor="t">
            <a:spAutoFit/>
          </a:bodyPr>
          <a:lstStyle/>
          <a:p>
            <a:pPr algn="l">
              <a:lnSpc>
                <a:spcPts val="3358"/>
              </a:lnSpc>
            </a:pPr>
            <a:r>
              <a:rPr lang="en-US" sz="2399" b="1" i="1" spc="119" dirty="0">
                <a:solidFill>
                  <a:srgbClr val="2E2E2E"/>
                </a:solidFill>
                <a:latin typeface="Montserrat Classic"/>
                <a:ea typeface="Montserrat Classic"/>
                <a:cs typeface="Montserrat Classic"/>
                <a:sym typeface="Montserrat Classic"/>
              </a:rPr>
              <a:t>Rachid kherbech</a:t>
            </a:r>
          </a:p>
        </p:txBody>
      </p:sp>
      <p:sp>
        <p:nvSpPr>
          <p:cNvPr id="6" name="Freeform 6"/>
          <p:cNvSpPr/>
          <p:nvPr/>
        </p:nvSpPr>
        <p:spPr>
          <a:xfrm rot="-1766807">
            <a:off x="7657129" y="1769902"/>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2368123" y="1479589"/>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95400" y="835385"/>
            <a:ext cx="12302440" cy="999954"/>
          </a:xfrm>
          <a:prstGeom prst="rect">
            <a:avLst/>
          </a:prstGeom>
        </p:spPr>
        <p:txBody>
          <a:bodyPr wrap="square" lIns="0" tIns="0" rIns="0" bIns="0" rtlCol="0" anchor="t">
            <a:spAutoFit/>
          </a:bodyPr>
          <a:lstStyle/>
          <a:p>
            <a:pPr algn="l">
              <a:lnSpc>
                <a:spcPts val="9000"/>
              </a:lnSpc>
            </a:pPr>
            <a:r>
              <a:rPr lang="fr-FR" sz="5400" b="1" dirty="0">
                <a:solidFill>
                  <a:srgbClr val="004AAD"/>
                </a:solidFill>
                <a:latin typeface="Montserrat Classic Bold"/>
              </a:rPr>
              <a:t>Présentation d’ALTEN</a:t>
            </a:r>
            <a:endParaRPr lang="en-US" sz="5400" b="1" dirty="0">
              <a:solidFill>
                <a:srgbClr val="004AAD"/>
              </a:solidFill>
              <a:latin typeface="Montserrat Classic Bold"/>
              <a:sym typeface="Montserrat Classic Bold"/>
            </a:endParaRPr>
          </a:p>
        </p:txBody>
      </p:sp>
      <p:sp>
        <p:nvSpPr>
          <p:cNvPr id="7" name="TextBox 7"/>
          <p:cNvSpPr txBox="1"/>
          <p:nvPr/>
        </p:nvSpPr>
        <p:spPr>
          <a:xfrm>
            <a:off x="1066800" y="3804805"/>
            <a:ext cx="10282147" cy="5986895"/>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fr-FR" sz="2400" dirty="0">
                <a:solidFill>
                  <a:srgbClr val="2E2E2E"/>
                </a:solidFill>
                <a:latin typeface="Montserrat Classic"/>
              </a:rPr>
              <a:t>+1 000 collaborateurs recrutés dans des spécialités techniques et technologiques.</a:t>
            </a:r>
          </a:p>
          <a:p>
            <a:pPr marL="342900" indent="-342900">
              <a:lnSpc>
                <a:spcPct val="150000"/>
              </a:lnSpc>
              <a:buFont typeface="Arial" panose="020B0604020202020204" pitchFamily="34" charset="0"/>
              <a:buChar char="•"/>
            </a:pPr>
            <a:r>
              <a:rPr lang="fr-FR" sz="2400" dirty="0">
                <a:solidFill>
                  <a:srgbClr val="2E2E2E"/>
                </a:solidFill>
                <a:latin typeface="Montserrat Classic"/>
              </a:rPr>
              <a:t>100+ clients internationaux, parmi lesquels des leaders mondiaux tels qu’Alstom et Renault.</a:t>
            </a:r>
          </a:p>
          <a:p>
            <a:pPr marL="342900" indent="-342900">
              <a:lnSpc>
                <a:spcPct val="150000"/>
              </a:lnSpc>
              <a:buFont typeface="Arial" panose="020B0604020202020204" pitchFamily="34" charset="0"/>
              <a:buChar char="•"/>
            </a:pPr>
            <a:r>
              <a:rPr lang="fr-FR" sz="2400" dirty="0">
                <a:solidFill>
                  <a:srgbClr val="2E2E2E"/>
                </a:solidFill>
                <a:latin typeface="Montserrat Classic"/>
              </a:rPr>
              <a:t>Réalisation de projets stratégiques pour la conception de systèmes complexes dans les secteurs ferroviaire et automobile.</a:t>
            </a:r>
          </a:p>
          <a:p>
            <a:pPr marL="342900" indent="-342900">
              <a:lnSpc>
                <a:spcPct val="150000"/>
              </a:lnSpc>
              <a:buFont typeface="Arial" panose="020B0604020202020204" pitchFamily="34" charset="0"/>
              <a:buChar char="•"/>
            </a:pPr>
            <a:r>
              <a:rPr lang="fr-FR" sz="2400" dirty="0">
                <a:solidFill>
                  <a:srgbClr val="2E2E2E"/>
                </a:solidFill>
                <a:latin typeface="Montserrat Classic"/>
              </a:rPr>
              <a:t>Classée parmi les cinq meilleurs employeurs au Maroc en 2019, témoignant de son attractivité et de son engagement envers ses collaborateurs.</a:t>
            </a:r>
            <a:endParaRPr lang="en-US" sz="2400" dirty="0">
              <a:solidFill>
                <a:srgbClr val="2E2E2E"/>
              </a:solidFill>
              <a:latin typeface="Montserrat Classic"/>
            </a:endParaRPr>
          </a:p>
          <a:p>
            <a:pPr>
              <a:lnSpc>
                <a:spcPct val="150000"/>
              </a:lnSpc>
            </a:pPr>
            <a:endParaRPr lang="fr-FR" sz="2400"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sp>
        <p:nvSpPr>
          <p:cNvPr id="10" name="TextBox 6">
            <a:extLst>
              <a:ext uri="{FF2B5EF4-FFF2-40B4-BE49-F238E27FC236}">
                <a16:creationId xmlns:a16="http://schemas.microsoft.com/office/drawing/2014/main" id="{15FA34D3-4397-4DE5-9466-763656CECA9C}"/>
              </a:ext>
            </a:extLst>
          </p:cNvPr>
          <p:cNvSpPr txBox="1"/>
          <p:nvPr/>
        </p:nvSpPr>
        <p:spPr>
          <a:xfrm>
            <a:off x="1253460" y="1775017"/>
            <a:ext cx="12538739" cy="2780056"/>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Quelques chiffres clés d'ALTEN au Maroc</a:t>
            </a:r>
          </a:p>
          <a:p>
            <a:pPr algn="l">
              <a:lnSpc>
                <a:spcPts val="11926"/>
              </a:lnSpc>
            </a:pPr>
            <a:r>
              <a:rPr lang="en-US" sz="4400" b="1" dirty="0">
                <a:solidFill>
                  <a:srgbClr val="2BB4D4"/>
                </a:solidFill>
                <a:latin typeface="Montserrat Classic Bold"/>
                <a:sym typeface="Montserrat Classic Bold"/>
              </a:rPr>
              <a:t>   </a:t>
            </a:r>
          </a:p>
        </p:txBody>
      </p:sp>
      <p:pic>
        <p:nvPicPr>
          <p:cNvPr id="4" name="Image 3">
            <a:extLst>
              <a:ext uri="{FF2B5EF4-FFF2-40B4-BE49-F238E27FC236}">
                <a16:creationId xmlns:a16="http://schemas.microsoft.com/office/drawing/2014/main" id="{F139FC10-0580-4CBF-B437-EADFE29FD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00" y="3652452"/>
            <a:ext cx="5832188" cy="4435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2452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998515" y="-25878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8" name="Freeform 8"/>
          <p:cNvSpPr/>
          <p:nvPr/>
        </p:nvSpPr>
        <p:spPr>
          <a:xfrm rot="1505868">
            <a:off x="3380725" y="2258316"/>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87925" y="3695700"/>
            <a:ext cx="14042231" cy="2198935"/>
          </a:xfrm>
          <a:prstGeom prst="rect">
            <a:avLst/>
          </a:prstGeom>
        </p:spPr>
        <p:txBody>
          <a:bodyPr wrap="square" lIns="0" tIns="0" rIns="0" bIns="0" rtlCol="0" anchor="t">
            <a:spAutoFit/>
          </a:bodyPr>
          <a:lstStyle/>
          <a:p>
            <a:pPr>
              <a:lnSpc>
                <a:spcPts val="9000"/>
              </a:lnSpc>
            </a:pPr>
            <a:r>
              <a:rPr lang="fr-FR" sz="7200" b="1" dirty="0">
                <a:solidFill>
                  <a:srgbClr val="004AAD"/>
                </a:solidFill>
                <a:latin typeface="Montserrat Classic Bold"/>
              </a:rPr>
              <a:t>Collaboration ALTEN-Alstom dans le cadre de ce projet</a:t>
            </a:r>
          </a:p>
        </p:txBody>
      </p:sp>
    </p:spTree>
    <p:extLst>
      <p:ext uri="{BB962C8B-B14F-4D97-AF65-F5344CB8AC3E}">
        <p14:creationId xmlns:p14="http://schemas.microsoft.com/office/powerpoint/2010/main" val="35963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4338436" y="4527590"/>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859969" y="2727013"/>
            <a:ext cx="11125200" cy="7648889"/>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ALTEN, acteur majeur du conseil en ingénierie, collabore avec Alstom pour promouvoir l'innovation dans le domaine ferroviaire.</a:t>
            </a:r>
          </a:p>
          <a:p>
            <a:pPr>
              <a:lnSpc>
                <a:spcPct val="150000"/>
              </a:lnSpc>
            </a:pPr>
            <a:endParaRPr lang="fr-FR" sz="2400" dirty="0">
              <a:solidFill>
                <a:srgbClr val="2E2E2E"/>
              </a:solidFill>
              <a:latin typeface="Montserrat Classic"/>
            </a:endParaRPr>
          </a:p>
          <a:p>
            <a:pPr>
              <a:lnSpc>
                <a:spcPct val="150000"/>
              </a:lnSpc>
            </a:pPr>
            <a:r>
              <a:rPr lang="fr-FR" sz="2400" dirty="0">
                <a:solidFill>
                  <a:srgbClr val="2E2E2E"/>
                </a:solidFill>
                <a:latin typeface="Montserrat Classic"/>
              </a:rPr>
              <a:t> À travers ce partenariat, ALTEN apporte un soutien stratégique en ingénierie pour le développement et l’optimisation des solutions d’emballage et de transport. Ce projet met en lumière la synergie entre l’expertise d’ALTEN dans les projets industriels complexes et les ambitions d’Alstom en matière de transport durable et efficace. Ensemble, ils visent à améliorer l’efficacité logistique, réduire les coûts et garantir des standards élevés de sécurité et de qualité pour le transport des pièces ferroviaires et les  équipements intérieurs des trains.</a:t>
            </a:r>
          </a:p>
          <a:p>
            <a:pPr>
              <a:lnSpc>
                <a:spcPct val="150000"/>
              </a:lnSpc>
            </a:pPr>
            <a:r>
              <a:rPr lang="fr-FR" sz="2400" dirty="0">
                <a:solidFill>
                  <a:srgbClr val="2E2E2E"/>
                </a:solidFill>
                <a:latin typeface="Montserrat Classic"/>
              </a:rPr>
              <a:t>.</a:t>
            </a:r>
            <a:endParaRPr lang="en-US" sz="2400" dirty="0">
              <a:solidFill>
                <a:srgbClr val="2E2E2E"/>
              </a:solidFill>
              <a:latin typeface="Montserrat Classic"/>
            </a:endParaRPr>
          </a:p>
          <a:p>
            <a:pPr>
              <a:lnSpc>
                <a:spcPct val="150000"/>
              </a:lnSpc>
            </a:pPr>
            <a:endParaRPr lang="fr-FR" sz="2400"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pic>
        <p:nvPicPr>
          <p:cNvPr id="9" name="Picture 7">
            <a:extLst>
              <a:ext uri="{FF2B5EF4-FFF2-40B4-BE49-F238E27FC236}">
                <a16:creationId xmlns:a16="http://schemas.microsoft.com/office/drawing/2014/main" id="{3F30D49B-C0C4-4A8A-A601-A9F1CB2FF2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573792" y="1338704"/>
            <a:ext cx="4679274" cy="4799209"/>
          </a:xfrm>
          <a:prstGeom prst="rect">
            <a:avLst/>
          </a:prstGeom>
        </p:spPr>
      </p:pic>
      <p:pic>
        <p:nvPicPr>
          <p:cNvPr id="4" name="Image 3">
            <a:extLst>
              <a:ext uri="{FF2B5EF4-FFF2-40B4-BE49-F238E27FC236}">
                <a16:creationId xmlns:a16="http://schemas.microsoft.com/office/drawing/2014/main" id="{64A1DB98-D789-4A26-A9E3-87CE073220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3004" y="4749603"/>
            <a:ext cx="6800850" cy="4533900"/>
          </a:xfrm>
          <a:prstGeom prst="rect">
            <a:avLst/>
          </a:prstGeom>
        </p:spPr>
      </p:pic>
      <p:sp>
        <p:nvSpPr>
          <p:cNvPr id="11" name="TextBox 6">
            <a:extLst>
              <a:ext uri="{FF2B5EF4-FFF2-40B4-BE49-F238E27FC236}">
                <a16:creationId xmlns:a16="http://schemas.microsoft.com/office/drawing/2014/main" id="{61980A0B-9C70-4BB5-925D-3A9E87CDEE20}"/>
              </a:ext>
            </a:extLst>
          </p:cNvPr>
          <p:cNvSpPr txBox="1"/>
          <p:nvPr/>
        </p:nvSpPr>
        <p:spPr>
          <a:xfrm>
            <a:off x="1447800" y="571500"/>
            <a:ext cx="8928216"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À propos la collaboration  </a:t>
            </a:r>
          </a:p>
        </p:txBody>
      </p:sp>
    </p:spTree>
    <p:extLst>
      <p:ext uri="{BB962C8B-B14F-4D97-AF65-F5344CB8AC3E}">
        <p14:creationId xmlns:p14="http://schemas.microsoft.com/office/powerpoint/2010/main" val="277886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2695924">
            <a:off x="13245152" y="3215613"/>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00200" y="3535047"/>
            <a:ext cx="14086111" cy="3216906"/>
          </a:xfrm>
          <a:prstGeom prst="rect">
            <a:avLst/>
          </a:prstGeom>
        </p:spPr>
        <p:txBody>
          <a:bodyPr wrap="square" lIns="0" tIns="0" rIns="0" bIns="0" rtlCol="0" anchor="t">
            <a:spAutoFit/>
          </a:bodyPr>
          <a:lstStyle/>
          <a:p>
            <a:pPr>
              <a:lnSpc>
                <a:spcPct val="150000"/>
              </a:lnSpc>
            </a:pPr>
            <a:r>
              <a:rPr lang="fr-FR" sz="2400" dirty="0">
                <a:solidFill>
                  <a:srgbClr val="2E2E2E"/>
                </a:solidFill>
                <a:latin typeface="Montserrat Classic"/>
              </a:rPr>
              <a:t>Le projet porte sur la conception et l’optimisation des systèmes d’emballage pour assurer le transport et le stockage sécurisés des équipements intérieurs des trains Alstom. </a:t>
            </a:r>
          </a:p>
          <a:p>
            <a:pPr>
              <a:lnSpc>
                <a:spcPct val="150000"/>
              </a:lnSpc>
            </a:pPr>
            <a:r>
              <a:rPr lang="fr-FR" sz="2400" dirty="0">
                <a:solidFill>
                  <a:srgbClr val="2E2E2E"/>
                </a:solidFill>
                <a:latin typeface="Montserrat Classic"/>
              </a:rPr>
              <a:t>Il s’attaque spécifiquement à la création de solutions de fixation sur mesure pour garantir la stabilité et la sécurité des composants pendant la logistique.</a:t>
            </a:r>
          </a:p>
          <a:p>
            <a:pPr>
              <a:lnSpc>
                <a:spcPct val="150000"/>
              </a:lnSpc>
            </a:pPr>
            <a:endParaRPr lang="fr-FR" sz="2400" dirty="0">
              <a:solidFill>
                <a:srgbClr val="2E2E2E"/>
              </a:solidFill>
              <a:latin typeface="Montserrat Classic"/>
            </a:endParaRPr>
          </a:p>
          <a:p>
            <a:pPr algn="l">
              <a:lnSpc>
                <a:spcPts val="3999"/>
              </a:lnSpc>
            </a:pPr>
            <a:endParaRPr lang="en-US" sz="2499" dirty="0">
              <a:solidFill>
                <a:srgbClr val="2E2E2E"/>
              </a:solidFill>
              <a:latin typeface="Montserrat Classic"/>
              <a:ea typeface="Montserrat Classic"/>
              <a:cs typeface="Montserrat Classic"/>
              <a:sym typeface="Montserrat Classic"/>
            </a:endParaRPr>
          </a:p>
        </p:txBody>
      </p:sp>
      <p:sp>
        <p:nvSpPr>
          <p:cNvPr id="10" name="TextBox 6">
            <a:extLst>
              <a:ext uri="{FF2B5EF4-FFF2-40B4-BE49-F238E27FC236}">
                <a16:creationId xmlns:a16="http://schemas.microsoft.com/office/drawing/2014/main" id="{15FA34D3-4397-4DE5-9466-763656CECA9C}"/>
              </a:ext>
            </a:extLst>
          </p:cNvPr>
          <p:cNvSpPr txBox="1"/>
          <p:nvPr/>
        </p:nvSpPr>
        <p:spPr>
          <a:xfrm>
            <a:off x="1600200" y="977326"/>
            <a:ext cx="8928216" cy="1253998"/>
          </a:xfrm>
          <a:prstGeom prst="rect">
            <a:avLst/>
          </a:prstGeom>
        </p:spPr>
        <p:txBody>
          <a:bodyPr wrap="square" lIns="0" tIns="0" rIns="0" bIns="0" rtlCol="0" anchor="t">
            <a:spAutoFit/>
          </a:bodyPr>
          <a:lstStyle/>
          <a:p>
            <a:pPr>
              <a:lnSpc>
                <a:spcPts val="11926"/>
              </a:lnSpc>
            </a:pPr>
            <a:r>
              <a:rPr lang="fr-FR" sz="4400" b="1" dirty="0">
                <a:solidFill>
                  <a:srgbClr val="2BB4D4"/>
                </a:solidFill>
                <a:latin typeface="Montserrat Classic Bold"/>
              </a:rPr>
              <a:t>À propos le projet   </a:t>
            </a:r>
          </a:p>
        </p:txBody>
      </p:sp>
    </p:spTree>
    <p:extLst>
      <p:ext uri="{BB962C8B-B14F-4D97-AF65-F5344CB8AC3E}">
        <p14:creationId xmlns:p14="http://schemas.microsoft.com/office/powerpoint/2010/main" val="1457977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2303</Words>
  <Application>Microsoft Office PowerPoint</Application>
  <PresentationFormat>Personnalisé</PresentationFormat>
  <Paragraphs>260</Paragraphs>
  <Slides>58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58</vt:i4>
      </vt:variant>
    </vt:vector>
  </HeadingPairs>
  <TitlesOfParts>
    <vt:vector size="65" baseType="lpstr">
      <vt:lpstr>Montserrat Classic Bold</vt:lpstr>
      <vt:lpstr>Arial</vt:lpstr>
      <vt:lpstr>League Spartan Bold</vt:lpstr>
      <vt:lpstr>Times New Roman</vt:lpstr>
      <vt:lpstr>Calibri</vt:lpstr>
      <vt:lpstr>Montserrat Classic</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rachid</dc:creator>
  <cp:lastModifiedBy>rachid kherbech</cp:lastModifiedBy>
  <cp:revision>127</cp:revision>
  <dcterms:created xsi:type="dcterms:W3CDTF">2006-08-16T00:00:00Z</dcterms:created>
  <dcterms:modified xsi:type="dcterms:W3CDTF">2024-11-27T20:47:35Z</dcterms:modified>
  <dc:identifier>DAGVXiedNug</dc:identifier>
</cp:coreProperties>
</file>